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mp4" ContentType="video/mp4"/>
  <Default Extension="vml" ContentType="application/vnd.openxmlformats-officedocument.vmlDrawing"/>
  <Default Extension="wdp" ContentType="image/vnd.ms-photo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63"/>
  </p:notesMasterIdLst>
  <p:handoutMasterIdLst>
    <p:handoutMasterId r:id="rId64"/>
  </p:handoutMasterIdLst>
  <p:sldIdLst>
    <p:sldId id="257" r:id="rId2"/>
    <p:sldId id="327" r:id="rId3"/>
    <p:sldId id="587" r:id="rId4"/>
    <p:sldId id="556" r:id="rId5"/>
    <p:sldId id="557" r:id="rId6"/>
    <p:sldId id="558" r:id="rId7"/>
    <p:sldId id="584" r:id="rId8"/>
    <p:sldId id="585" r:id="rId9"/>
    <p:sldId id="586" r:id="rId10"/>
    <p:sldId id="559" r:id="rId11"/>
    <p:sldId id="564" r:id="rId12"/>
    <p:sldId id="329" r:id="rId13"/>
    <p:sldId id="330" r:id="rId14"/>
    <p:sldId id="590" r:id="rId15"/>
    <p:sldId id="596" r:id="rId16"/>
    <p:sldId id="400" r:id="rId17"/>
    <p:sldId id="401" r:id="rId18"/>
    <p:sldId id="581" r:id="rId19"/>
    <p:sldId id="582" r:id="rId20"/>
    <p:sldId id="583" r:id="rId21"/>
    <p:sldId id="570" r:id="rId22"/>
    <p:sldId id="571" r:id="rId23"/>
    <p:sldId id="465" r:id="rId24"/>
    <p:sldId id="547" r:id="rId25"/>
    <p:sldId id="548" r:id="rId26"/>
    <p:sldId id="591" r:id="rId27"/>
    <p:sldId id="577" r:id="rId28"/>
    <p:sldId id="592" r:id="rId29"/>
    <p:sldId id="560" r:id="rId30"/>
    <p:sldId id="565" r:id="rId31"/>
    <p:sldId id="566" r:id="rId32"/>
    <p:sldId id="461" r:id="rId33"/>
    <p:sldId id="572" r:id="rId34"/>
    <p:sldId id="595" r:id="rId35"/>
    <p:sldId id="573" r:id="rId36"/>
    <p:sldId id="574" r:id="rId37"/>
    <p:sldId id="392" r:id="rId38"/>
    <p:sldId id="575" r:id="rId39"/>
    <p:sldId id="588" r:id="rId40"/>
    <p:sldId id="553" r:id="rId41"/>
    <p:sldId id="554" r:id="rId42"/>
    <p:sldId id="417" r:id="rId43"/>
    <p:sldId id="555" r:id="rId44"/>
    <p:sldId id="386" r:id="rId45"/>
    <p:sldId id="393" r:id="rId46"/>
    <p:sldId id="466" r:id="rId47"/>
    <p:sldId id="331" r:id="rId48"/>
    <p:sldId id="354" r:id="rId49"/>
    <p:sldId id="535" r:id="rId50"/>
    <p:sldId id="589" r:id="rId51"/>
    <p:sldId id="578" r:id="rId52"/>
    <p:sldId id="549" r:id="rId53"/>
    <p:sldId id="550" r:id="rId54"/>
    <p:sldId id="551" r:id="rId55"/>
    <p:sldId id="579" r:id="rId56"/>
    <p:sldId id="481" r:id="rId57"/>
    <p:sldId id="593" r:id="rId58"/>
    <p:sldId id="594" r:id="rId59"/>
    <p:sldId id="378" r:id="rId60"/>
    <p:sldId id="580" r:id="rId61"/>
    <p:sldId id="539" r:id="rId62"/>
  </p:sldIdLst>
  <p:sldSz cx="9144000" cy="6858000" type="screen4x3"/>
  <p:notesSz cx="6858000" cy="9144000"/>
  <p:custDataLst>
    <p:tags r:id="rId6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8000"/>
    <a:srgbClr val="DE9500"/>
    <a:srgbClr val="0000D7"/>
    <a:srgbClr val="006600"/>
    <a:srgbClr val="FFDDEA"/>
    <a:srgbClr val="DCDCFF"/>
    <a:srgbClr val="CCFFFF"/>
    <a:srgbClr val="FFC5DB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5565" autoAdjust="0"/>
    <p:restoredTop sz="93353" autoAdjust="0"/>
  </p:normalViewPr>
  <p:slideViewPr>
    <p:cSldViewPr>
      <p:cViewPr>
        <p:scale>
          <a:sx n="200" d="100"/>
          <a:sy n="200" d="100"/>
        </p:scale>
        <p:origin x="-72" y="-30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62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tags" Target="tags/tag1.xml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5A2F2-4A70-460C-AE91-A4C1814663C6}" type="datetimeFigureOut">
              <a:rPr lang="fr-FR" smtClean="0"/>
              <a:pPr/>
              <a:t>12/06/2017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3B57E-812C-4DF7-B53C-467ABE0CCE4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6489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E8F61-99A1-42B4-87D4-925306A6DB48}" type="datetimeFigureOut">
              <a:rPr lang="en-US" smtClean="0"/>
              <a:pPr/>
              <a:t>6/12/17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781E1-FF99-4333-8317-3144339AA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685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95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10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4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Evidemment pas la seule chose à faire. Il faut aussi des langages de spécification, programmation, du génie lociciel, des outils de vérification – qui n’ont de sens que si le modèle de calcul est bien défini</a:t>
            </a:r>
          </a:p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47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8352D6-1530-46E3-ADD8-5A70D52EB5C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87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57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870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12C243-4E8D-406A-AB6B-4B10F87A1F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48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1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7251DC-2729-42AE-9030-D201B51DE91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14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Et, pour que tout cela soit utile, il faut que le modèle conduise à des applications réelles et soit robuste aux changements et variations que demandent ces applications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Mais pourquoi plusieurs modèles de calcul, alors que tous les ordinateurs semblent marcher pareil ? </a:t>
            </a:r>
            <a:endParaRPr lang="fr-FR" smtClean="0"/>
          </a:p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57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F90E7F-76A9-4B37-A459-0411686A09C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22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10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217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i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124200"/>
            <a:ext cx="6400800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Nom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139029" y="4408235"/>
            <a:ext cx="865943" cy="544765"/>
          </a:xfrm>
          <a:prstGeom prst="rect">
            <a:avLst/>
          </a:prstGeom>
        </p:spPr>
        <p:txBody>
          <a:bodyPr wrap="none">
            <a:noAutofit/>
          </a:bodyPr>
          <a:lstStyle>
            <a:lvl1pPr marL="182880" marR="0" indent="-274320" algn="ctr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800" baseline="0"/>
            </a:lvl1pPr>
          </a:lstStyle>
          <a:p>
            <a:pPr marL="182880" marR="0" lvl="0" indent="-274320" algn="ctr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Lieu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19200"/>
            <a:ext cx="8229600" cy="16112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>
              <a:spcBef>
                <a:spcPts val="600"/>
              </a:spcBef>
              <a:buFont typeface="Arial" pitchFamily="34" charset="0"/>
              <a:buChar char="•"/>
              <a:defRPr sz="2400"/>
            </a:lvl1pPr>
            <a:lvl2pPr marL="457200" indent="-201168">
              <a:spcBef>
                <a:spcPts val="0"/>
              </a:spcBef>
              <a:defRPr sz="2000"/>
            </a:lvl2pPr>
            <a:lvl3pPr marL="731520" indent="-201168">
              <a:spcBef>
                <a:spcPts val="0"/>
              </a:spcBef>
              <a:buFont typeface="Arial" pitchFamily="34" charset="0"/>
              <a:buChar char="–"/>
              <a:defRPr sz="1800" b="0">
                <a:solidFill>
                  <a:schemeClr val="tx2"/>
                </a:solidFill>
              </a:defRPr>
            </a:lvl3pPr>
            <a:lvl4pPr marL="1005840" indent="-201168">
              <a:spcBef>
                <a:spcPts val="0"/>
              </a:spcBef>
              <a:buFont typeface="Arial" pitchFamily="34" charset="0"/>
              <a:buChar char="–"/>
              <a:defRPr sz="1600"/>
            </a:lvl4pPr>
            <a:lvl5pPr marL="1280160" indent="-201168">
              <a:spcBef>
                <a:spcPts val="0"/>
              </a:spcBef>
              <a:buFont typeface="Arial" pitchFamily="34" charset="0"/>
              <a:buChar char="–"/>
              <a:defRPr sz="1600"/>
            </a:lvl5pPr>
          </a:lstStyle>
          <a:p>
            <a:pPr lvl="0"/>
            <a:r>
              <a:rPr lang="fr-FR" noProof="0" dirty="0" smtClean="0"/>
              <a:t>First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r>
              <a:rPr lang="fr-FR" noProof="0" dirty="0" smtClean="0"/>
              <a:t> </a:t>
            </a:r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3"/>
          </p:nvPr>
        </p:nvSpPr>
        <p:spPr>
          <a:xfrm>
            <a:off x="7848600" y="6572272"/>
            <a:ext cx="2133600" cy="365125"/>
          </a:xfrm>
        </p:spPr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4"/>
          </p:nvPr>
        </p:nvSpPr>
        <p:spPr>
          <a:xfrm>
            <a:off x="6934200" y="6572272"/>
            <a:ext cx="2133600" cy="365125"/>
          </a:xfrm>
        </p:spPr>
        <p:txBody>
          <a:bodyPr/>
          <a:lstStyle/>
          <a:p>
            <a:r>
              <a:rPr lang="fr-FR" dirty="0" smtClean="0"/>
              <a:t> </a:t>
            </a:r>
            <a:fld id="{BD380794-AD05-45D1-BCEF-E41591C34CD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5"/>
          </p:nvPr>
        </p:nvSpPr>
        <p:spPr>
          <a:xfrm>
            <a:off x="4644008" y="6564337"/>
            <a:ext cx="3280792" cy="365125"/>
          </a:xfrm>
        </p:spPr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3"/>
          </p:nvPr>
        </p:nvSpPr>
        <p:spPr>
          <a:xfrm>
            <a:off x="7848600" y="6572272"/>
            <a:ext cx="2133600" cy="365125"/>
          </a:xfrm>
        </p:spPr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4"/>
          </p:nvPr>
        </p:nvSpPr>
        <p:spPr>
          <a:xfrm>
            <a:off x="6934200" y="6572272"/>
            <a:ext cx="2133600" cy="365125"/>
          </a:xfrm>
        </p:spPr>
        <p:txBody>
          <a:bodyPr/>
          <a:lstStyle/>
          <a:p>
            <a:r>
              <a:rPr lang="fr-FR" dirty="0" smtClean="0"/>
              <a:t> </a:t>
            </a:r>
            <a:fld id="{BD380794-AD05-45D1-BCEF-E41591C34CD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5"/>
          </p:nvPr>
        </p:nvSpPr>
        <p:spPr>
          <a:xfrm>
            <a:off x="4211960" y="6564337"/>
            <a:ext cx="3712840" cy="365125"/>
          </a:xfrm>
        </p:spPr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8486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14/06/2017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80794-AD05-45D1-BCEF-E41591C34CD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4008" y="6553200"/>
            <a:ext cx="32807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G. Berry, Montpellier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848600" y="65643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14/06/2017</a:t>
            </a:r>
            <a:endParaRPr lang="fr-FR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   </a:t>
            </a:r>
            <a:fld id="{BD380794-AD05-45D1-BCEF-E41591C34CD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200" y="656433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267200" y="0"/>
            <a:ext cx="1066800" cy="1828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0" r:id="rId2"/>
    <p:sldLayoutId id="2147483682" r:id="rId3"/>
    <p:sldLayoutId id="2147483679" r:id="rId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i="1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9pPr>
    </p:titleStyle>
    <p:bodyStyle>
      <a:lvl1pPr marL="182880" indent="-27432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Char char="–"/>
        <a:defRPr sz="2000" baseline="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–"/>
        <a:defRPr sz="18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–"/>
        <a:defRPr sz="16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–"/>
        <a:defRPr sz="16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erard.berry@college-de-france.fr" TargetMode="External"/><Relationship Id="rId4" Type="http://schemas.openxmlformats.org/officeDocument/2006/relationships/hyperlink" Target="http://www.college-de-france.fr/site/gerard-berry/index.htm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microsoft.com/office/2007/relationships/hdphoto" Target="../media/hdphoto1.wdp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wmf"/><Relationship Id="rId8" Type="http://schemas.openxmlformats.org/officeDocument/2006/relationships/image" Target="../media/image15.wmf"/><Relationship Id="rId9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4.wmf"/><Relationship Id="rId5" Type="http://schemas.openxmlformats.org/officeDocument/2006/relationships/image" Target="../media/image15.wmf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tags" Target="../tags/tag6.xml"/><Relationship Id="rId6" Type="http://schemas.openxmlformats.org/officeDocument/2006/relationships/slideLayout" Target="../slideLayouts/slideLayout3.xml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png"/><Relationship Id="rId12" Type="http://schemas.openxmlformats.org/officeDocument/2006/relationships/image" Target="../media/image31.png"/><Relationship Id="rId13" Type="http://schemas.openxmlformats.org/officeDocument/2006/relationships/image" Target="../media/image32.png"/><Relationship Id="rId14" Type="http://schemas.openxmlformats.org/officeDocument/2006/relationships/image" Target="../media/image24.png"/><Relationship Id="rId15" Type="http://schemas.openxmlformats.org/officeDocument/2006/relationships/image" Target="../media/image28.png"/><Relationship Id="rId1" Type="http://schemas.openxmlformats.org/officeDocument/2006/relationships/tags" Target="../tags/tag7.xml"/><Relationship Id="rId2" Type="http://schemas.openxmlformats.org/officeDocument/2006/relationships/tags" Target="../tags/tag8.xml"/><Relationship Id="rId3" Type="http://schemas.openxmlformats.org/officeDocument/2006/relationships/tags" Target="../tags/tag9.xml"/><Relationship Id="rId4" Type="http://schemas.openxmlformats.org/officeDocument/2006/relationships/tags" Target="../tags/tag10.xml"/><Relationship Id="rId5" Type="http://schemas.openxmlformats.org/officeDocument/2006/relationships/tags" Target="../tags/tag11.xml"/><Relationship Id="rId6" Type="http://schemas.openxmlformats.org/officeDocument/2006/relationships/tags" Target="../tags/tag12.xml"/><Relationship Id="rId7" Type="http://schemas.openxmlformats.org/officeDocument/2006/relationships/tags" Target="../tags/tag13.xml"/><Relationship Id="rId8" Type="http://schemas.openxmlformats.org/officeDocument/2006/relationships/tags" Target="../tags/tag14.xml"/><Relationship Id="rId9" Type="http://schemas.openxmlformats.org/officeDocument/2006/relationships/slideLayout" Target="../slideLayouts/slideLayout3.xml"/><Relationship Id="rId10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3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7.wmf"/><Relationship Id="rId5" Type="http://schemas.openxmlformats.org/officeDocument/2006/relationships/image" Target="../media/image14.wmf"/><Relationship Id="rId6" Type="http://schemas.openxmlformats.org/officeDocument/2006/relationships/image" Target="../media/image15.wmf"/><Relationship Id="rId7" Type="http://schemas.openxmlformats.org/officeDocument/2006/relationships/image" Target="../media/image1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wired.com/2015/07/hackers-remotely-kill-jeep-highway/" TargetMode="External"/><Relationship Id="rId3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image" Target="../media/image39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2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2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2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fr.wikipedia.org/wiki/Communications_of_the_ACM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14700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3800" dirty="0" smtClean="0"/>
              <a:t>A la chasse aux bugs : </a:t>
            </a:r>
            <a:br>
              <a:rPr lang="fr-FR" sz="3800" dirty="0" smtClean="0"/>
            </a:br>
            <a:r>
              <a:rPr lang="fr-FR" sz="3800" dirty="0" smtClean="0"/>
              <a:t>comment rendre l'informatique plus sûre</a:t>
            </a:r>
            <a:endParaRPr lang="fr-FR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55304"/>
            <a:ext cx="9144000" cy="609600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fr-FR" dirty="0" smtClean="0"/>
              <a:t>Gérard Berry</a:t>
            </a:r>
          </a:p>
          <a:p>
            <a:pPr>
              <a:spcBef>
                <a:spcPts val="1800"/>
              </a:spcBef>
              <a:spcAft>
                <a:spcPts val="300"/>
              </a:spcAft>
            </a:pPr>
            <a:r>
              <a:rPr lang="en-US" sz="2800" dirty="0" smtClean="0"/>
              <a:t>Collège de France</a:t>
            </a:r>
            <a:endParaRPr lang="fr-FR" sz="2800" dirty="0" smtClean="0"/>
          </a:p>
          <a:p>
            <a:pPr>
              <a:spcAft>
                <a:spcPts val="900"/>
              </a:spcAft>
            </a:pPr>
            <a:r>
              <a:rPr lang="fr-FR" sz="2800" dirty="0" smtClean="0"/>
              <a:t>Chaire Algorithmes, machines et langages </a:t>
            </a:r>
          </a:p>
          <a:p>
            <a:pPr>
              <a:spcAft>
                <a:spcPts val="900"/>
              </a:spcAft>
            </a:pPr>
            <a:r>
              <a:rPr lang="fr-FR" sz="2800" dirty="0" smtClean="0"/>
              <a:t>Académie des sciences, Académie des technologies</a:t>
            </a:r>
          </a:p>
          <a:p>
            <a:pPr>
              <a:spcAft>
                <a:spcPts val="300"/>
              </a:spcAft>
            </a:pPr>
            <a:r>
              <a:rPr lang="en-US" sz="2800" dirty="0" smtClean="0">
                <a:hlinkClick r:id="rId3"/>
              </a:rPr>
              <a:t>gerard.berry@college-de-france.fr</a:t>
            </a:r>
            <a:endParaRPr lang="en-US" sz="2800" dirty="0" smtClean="0"/>
          </a:p>
          <a:p>
            <a:pPr>
              <a:spcAft>
                <a:spcPts val="300"/>
              </a:spcAft>
            </a:pPr>
            <a:r>
              <a:rPr lang="en-US" sz="2400" dirty="0">
                <a:hlinkClick r:id="rId4"/>
              </a:rPr>
              <a:t>http://www.college-de-france.fr/site/gerard-berry/</a:t>
            </a:r>
            <a:r>
              <a:rPr lang="en-US" sz="2400" dirty="0" smtClean="0">
                <a:hlinkClick r:id="rId4"/>
              </a:rPr>
              <a:t>index.htm</a:t>
            </a:r>
            <a:r>
              <a:rPr lang="en-US" sz="2400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67944" y="5692547"/>
            <a:ext cx="1008112" cy="544765"/>
          </a:xfrm>
        </p:spPr>
        <p:txBody>
          <a:bodyPr/>
          <a:lstStyle/>
          <a:p>
            <a:pPr marL="182563" indent="-273050">
              <a:spcBef>
                <a:spcPts val="600"/>
              </a:spcBef>
            </a:pPr>
            <a:r>
              <a:rPr lang="fr-FR" sz="3200" i="1" dirty="0" smtClean="0"/>
              <a:t>Montpellier</a:t>
            </a:r>
            <a:r>
              <a:rPr lang="fr-FR" sz="3200" i="1" dirty="0" smtClean="0"/>
              <a:t>, GDR GPL, 14 juin 2017</a:t>
            </a:r>
            <a:endParaRPr lang="fr-FR" sz="32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139029" y="3748331"/>
            <a:ext cx="865943" cy="544765"/>
          </a:xfrm>
          <a:prstGeom prst="rect">
            <a:avLst/>
          </a:prstGeom>
        </p:spPr>
        <p:txBody>
          <a:bodyPr wrap="none">
            <a:noAutofit/>
          </a:bodyPr>
          <a:lstStyle>
            <a:lvl1pPr marL="182880" marR="0" indent="-274320" algn="ctr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82563" indent="-273050">
              <a:spcBef>
                <a:spcPts val="1200"/>
              </a:spcBef>
            </a:pPr>
            <a:endParaRPr lang="fr-FR" sz="32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08520" y="1628800"/>
            <a:ext cx="9144000" cy="147002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i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endParaRPr lang="fr-FR" kern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04800" y="1250795"/>
            <a:ext cx="8229600" cy="544765"/>
          </a:xfrm>
        </p:spPr>
        <p:txBody>
          <a:bodyPr/>
          <a:lstStyle/>
          <a:p>
            <a:r>
              <a:rPr lang="fr-FR" dirty="0" smtClean="0"/>
              <a:t>Bug de la division flottante du Pentium, 1994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Bugs de Hardware</a:t>
            </a:r>
            <a:endParaRPr lang="fr-FR" dirty="0"/>
          </a:p>
        </p:txBody>
      </p:sp>
      <p:pic>
        <p:nvPicPr>
          <p:cNvPr id="34818" name="Picture 2" descr="\textstyle \frac{4195835}{3145727} = &#10;1.333820449136241002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22320"/>
            <a:ext cx="327964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\textstyle \frac{ 4195835}{3145727} = &#10;1.333739068902037589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5063" y="2012795"/>
            <a:ext cx="338213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cteur droit 9"/>
          <p:cNvCxnSpPr/>
          <p:nvPr/>
        </p:nvCxnSpPr>
        <p:spPr bwMode="auto">
          <a:xfrm flipV="1">
            <a:off x="4724400" y="1905000"/>
            <a:ext cx="3276600" cy="45720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Connecteur droit 10"/>
          <p:cNvCxnSpPr/>
          <p:nvPr/>
        </p:nvCxnSpPr>
        <p:spPr bwMode="auto">
          <a:xfrm>
            <a:off x="4724400" y="1905000"/>
            <a:ext cx="3276600" cy="45720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Espace réservé du contenu 1"/>
          <p:cNvSpPr txBox="1">
            <a:spLocks/>
          </p:cNvSpPr>
          <p:nvPr/>
        </p:nvSpPr>
        <p:spPr>
          <a:xfrm>
            <a:off x="304800" y="3677590"/>
            <a:ext cx="8229600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168" marR="0" lvl="0" indent="-201168" algn="l" defTabSz="914400" rtl="0" eaLnBrk="1" fontAlgn="base" latinLnBrk="0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Bug de l’AMD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Phenom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2008 (cache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deadlock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849847" y="2739020"/>
            <a:ext cx="4855752" cy="53158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bIns="54000" rtlCol="0" anchor="ctr" anchorCtr="0">
            <a:spAutoFit/>
          </a:bodyPr>
          <a:lstStyle/>
          <a:p>
            <a:pPr algn="ctr">
              <a:buNone/>
            </a:pPr>
            <a:r>
              <a:rPr lang="fr-FR" sz="2800" dirty="0" smtClean="0"/>
              <a:t>Coût officiel : </a:t>
            </a:r>
            <a:r>
              <a:rPr lang="fr-FR" sz="2800" dirty="0" smtClean="0">
                <a:solidFill>
                  <a:srgbClr val="FF0000"/>
                </a:solidFill>
              </a:rPr>
              <a:t>$</a:t>
            </a:r>
            <a:r>
              <a:rPr lang="fr-FR" sz="2800" dirty="0" smtClean="0"/>
              <a:t> </a:t>
            </a:r>
            <a:r>
              <a:rPr lang="fr-FR" sz="2800" dirty="0" smtClean="0">
                <a:solidFill>
                  <a:srgbClr val="FF0000"/>
                </a:solidFill>
              </a:rPr>
              <a:t>475 000 </a:t>
            </a:r>
            <a:r>
              <a:rPr lang="fr-FR" sz="2800" dirty="0" err="1" smtClean="0">
                <a:solidFill>
                  <a:srgbClr val="FF0000"/>
                </a:solidFill>
              </a:rPr>
              <a:t>000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r>
              <a:rPr lang="fr-FR" sz="2800" dirty="0" smtClean="0"/>
              <a:t>!</a:t>
            </a:r>
          </a:p>
        </p:txBody>
      </p:sp>
      <p:sp>
        <p:nvSpPr>
          <p:cNvPr id="14" name="Espace réservé du contenu 1"/>
          <p:cNvSpPr txBox="1">
            <a:spLocks/>
          </p:cNvSpPr>
          <p:nvPr/>
        </p:nvSpPr>
        <p:spPr>
          <a:xfrm>
            <a:off x="304800" y="4572000"/>
            <a:ext cx="8763000" cy="107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168" marR="0" lvl="0" indent="-201168" algn="l" defTabSz="914400" rtl="0" eaLnBrk="1" fontAlgn="base" latinLnBrk="0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Bug du Sandy Bridge (Intel), 2011</a:t>
            </a:r>
            <a:endParaRPr lang="fr-FR" sz="2800" kern="0" dirty="0">
              <a:latin typeface="+mn-lt"/>
            </a:endParaRPr>
          </a:p>
          <a:p>
            <a:pPr marL="201168" marR="0" lvl="0" indent="-201168" algn="l" defTabSz="914400" rtl="0" eaLnBrk="1" fontAlgn="base" latinLnBrk="0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sz="2800" kern="0" dirty="0" smtClean="0">
                <a:latin typeface="+mn-lt"/>
              </a:rPr>
              <a:t>  Un transistor mal dimensionné </a:t>
            </a:r>
            <a:r>
              <a:rPr lang="fr-FR" sz="2800" b="1" kern="0" dirty="0" smtClean="0">
                <a:solidFill>
                  <a:srgbClr val="FF0000"/>
                </a:solidFill>
                <a:latin typeface="+mn-lt"/>
                <a:sym typeface="Symbol"/>
              </a:rPr>
              <a:t>➞</a:t>
            </a:r>
            <a:r>
              <a:rPr lang="fr-FR" sz="2800" kern="0" dirty="0" smtClean="0">
                <a:latin typeface="+mn-lt"/>
              </a:rPr>
              <a:t>  </a:t>
            </a:r>
            <a:r>
              <a:rPr lang="fr-FR" sz="2800" kern="0" dirty="0" smtClean="0">
                <a:solidFill>
                  <a:srgbClr val="FF0000"/>
                </a:solidFill>
                <a:latin typeface="+mn-lt"/>
              </a:rPr>
              <a:t>$ 1 000 000 000 </a:t>
            </a:r>
            <a:r>
              <a:rPr lang="fr-FR" sz="2800" kern="0" dirty="0" smtClean="0">
                <a:latin typeface="+mn-lt"/>
              </a:rPr>
              <a:t>!</a:t>
            </a:r>
            <a:endParaRPr kumimoji="0" lang="fr-F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62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Tout se complique avec le distribué</a:t>
            </a:r>
            <a:endParaRPr lang="fr-FR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381000" y="1088695"/>
            <a:ext cx="8763000" cy="132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168" lvl="0" indent="-201168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fr-FR" sz="2800" kern="0" dirty="0" smtClean="0"/>
              <a:t>Crash du téléphone longue distance AT&amp;T, 1990</a:t>
            </a:r>
          </a:p>
          <a:p>
            <a:pPr marL="457200" marR="0" lvl="1" indent="-201168" algn="l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fr-FR" sz="24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fr-FR" sz="24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switch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 (..) { if (..) {</a:t>
            </a: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T1} </a:t>
            </a: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else { break; } </a:t>
            </a: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T2 }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457200" marR="0" lvl="1" indent="-201168" algn="l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fr-FR" sz="2400" kern="0" dirty="0" smtClean="0">
                <a:solidFill>
                  <a:schemeClr val="tx2"/>
                </a:solidFill>
                <a:latin typeface="+mn-lt"/>
                <a:sym typeface="Symbol"/>
              </a:rPr>
              <a:t> pas de test </a:t>
            </a:r>
            <a:r>
              <a:rPr lang="fr-FR" sz="2400" kern="0" dirty="0" smtClean="0">
                <a:solidFill>
                  <a:schemeClr val="tx2"/>
                </a:solidFill>
                <a:sym typeface="Symbol"/>
              </a:rPr>
              <a:t>de la modification </a:t>
            </a:r>
            <a:r>
              <a:rPr lang="fr-FR" sz="2400" kern="0" dirty="0" smtClean="0">
                <a:solidFill>
                  <a:schemeClr val="tx2"/>
                </a:solidFill>
                <a:latin typeface="+mn-lt"/>
                <a:sym typeface="Symbol"/>
              </a:rPr>
              <a:t>avant </a:t>
            </a:r>
            <a:r>
              <a:rPr lang="fr-FR" sz="2400" kern="0" dirty="0" smtClean="0">
                <a:solidFill>
                  <a:schemeClr val="tx2"/>
                </a:solidFill>
                <a:latin typeface="+mn-lt"/>
                <a:sym typeface="Symbol"/>
              </a:rPr>
              <a:t>le déploiement</a:t>
            </a:r>
            <a:endParaRPr kumimoji="0" lang="fr-FR" sz="2400" b="0" i="0" u="none" strike="noStrike" kern="0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sym typeface="Symbol"/>
            </a:endParaRPr>
          </a:p>
        </p:txBody>
      </p:sp>
      <p:sp>
        <p:nvSpPr>
          <p:cNvPr id="8" name="Espace réservé du contenu 1"/>
          <p:cNvSpPr txBox="1">
            <a:spLocks/>
          </p:cNvSpPr>
          <p:nvPr/>
        </p:nvSpPr>
        <p:spPr>
          <a:xfrm>
            <a:off x="381000" y="2612695"/>
            <a:ext cx="8763000" cy="132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168" lvl="0" indent="-201168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fr-FR" sz="2800" kern="0" dirty="0" smtClean="0"/>
              <a:t>Crash de Facebook, septembre 2010</a:t>
            </a:r>
          </a:p>
          <a:p>
            <a:pPr marL="457200" marR="0" lvl="1" indent="-201168" algn="l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fr-FR" sz="24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 auto-déni de service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  par mauvaise manipulation d’une base de </a:t>
            </a:r>
            <a:r>
              <a:rPr lang="fr-FR" sz="2400" kern="0" dirty="0" smtClean="0">
                <a:solidFill>
                  <a:schemeClr val="tx2"/>
                </a:solidFill>
                <a:latin typeface="+mn-lt"/>
              </a:rPr>
              <a:t>données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667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6011587" y="2056826"/>
            <a:ext cx="3049200" cy="2112660"/>
          </a:xfrm>
          <a:noFill/>
          <a:ln>
            <a:miter lim="800000"/>
            <a:headEnd/>
            <a:tailEnd/>
          </a:ln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588556"/>
            <a:ext cx="22145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 9"/>
          <p:cNvSpPr>
            <a:spLocks/>
          </p:cNvSpPr>
          <p:nvPr/>
        </p:nvSpPr>
        <p:spPr bwMode="auto">
          <a:xfrm>
            <a:off x="2819400" y="2593975"/>
            <a:ext cx="3494088" cy="908050"/>
          </a:xfrm>
          <a:custGeom>
            <a:avLst/>
            <a:gdLst/>
            <a:ahLst/>
            <a:cxnLst/>
            <a:rect l="0" t="0" r="r" b="b"/>
            <a:pathLst>
              <a:path w="3014750" h="907086">
                <a:moveTo>
                  <a:pt x="0" y="512601"/>
                </a:moveTo>
                <a:lnTo>
                  <a:pt x="249382" y="411001"/>
                </a:lnTo>
                <a:cubicBezTo>
                  <a:pt x="299000" y="391454"/>
                  <a:pt x="305353" y="401211"/>
                  <a:pt x="341746" y="364819"/>
                </a:cubicBezTo>
                <a:cubicBezTo>
                  <a:pt x="349595" y="356970"/>
                  <a:pt x="353767" y="346143"/>
                  <a:pt x="360219" y="337110"/>
                </a:cubicBezTo>
                <a:cubicBezTo>
                  <a:pt x="369167" y="324583"/>
                  <a:pt x="378692" y="312479"/>
                  <a:pt x="387928" y="300164"/>
                </a:cubicBezTo>
                <a:cubicBezTo>
                  <a:pt x="388388" y="297866"/>
                  <a:pt x="398827" y="235739"/>
                  <a:pt x="406400" y="226273"/>
                </a:cubicBezTo>
                <a:cubicBezTo>
                  <a:pt x="413335" y="217605"/>
                  <a:pt x="423907" y="212174"/>
                  <a:pt x="434110" y="207801"/>
                </a:cubicBezTo>
                <a:cubicBezTo>
                  <a:pt x="445778" y="202801"/>
                  <a:pt x="458740" y="201643"/>
                  <a:pt x="471055" y="198564"/>
                </a:cubicBezTo>
                <a:cubicBezTo>
                  <a:pt x="477213" y="207800"/>
                  <a:pt x="480292" y="220115"/>
                  <a:pt x="489528" y="226273"/>
                </a:cubicBezTo>
                <a:cubicBezTo>
                  <a:pt x="615711" y="310395"/>
                  <a:pt x="540212" y="252208"/>
                  <a:pt x="618837" y="281692"/>
                </a:cubicBezTo>
                <a:cubicBezTo>
                  <a:pt x="645625" y="291737"/>
                  <a:pt x="660520" y="303323"/>
                  <a:pt x="683491" y="318637"/>
                </a:cubicBezTo>
                <a:cubicBezTo>
                  <a:pt x="692727" y="334031"/>
                  <a:pt x="704533" y="348151"/>
                  <a:pt x="711200" y="364819"/>
                </a:cubicBezTo>
                <a:cubicBezTo>
                  <a:pt x="717030" y="379395"/>
                  <a:pt x="716306" y="395855"/>
                  <a:pt x="720437" y="411001"/>
                </a:cubicBezTo>
                <a:cubicBezTo>
                  <a:pt x="725561" y="429787"/>
                  <a:pt x="731002" y="448625"/>
                  <a:pt x="738910" y="466419"/>
                </a:cubicBezTo>
                <a:cubicBezTo>
                  <a:pt x="743418" y="476563"/>
                  <a:pt x="747744" y="488621"/>
                  <a:pt x="757382" y="494128"/>
                </a:cubicBezTo>
                <a:cubicBezTo>
                  <a:pt x="851018" y="547634"/>
                  <a:pt x="863770" y="539865"/>
                  <a:pt x="960582" y="549546"/>
                </a:cubicBezTo>
                <a:cubicBezTo>
                  <a:pt x="972897" y="537231"/>
                  <a:pt x="987867" y="527092"/>
                  <a:pt x="997528" y="512601"/>
                </a:cubicBezTo>
                <a:cubicBezTo>
                  <a:pt x="1012803" y="489688"/>
                  <a:pt x="1024588" y="464412"/>
                  <a:pt x="1034473" y="438710"/>
                </a:cubicBezTo>
                <a:cubicBezTo>
                  <a:pt x="1040109" y="424058"/>
                  <a:pt x="1039902" y="407758"/>
                  <a:pt x="1043710" y="392528"/>
                </a:cubicBezTo>
                <a:cubicBezTo>
                  <a:pt x="1049146" y="370783"/>
                  <a:pt x="1056025" y="349425"/>
                  <a:pt x="1062182" y="327873"/>
                </a:cubicBezTo>
                <a:cubicBezTo>
                  <a:pt x="1114675" y="345372"/>
                  <a:pt x="1083007" y="330226"/>
                  <a:pt x="1145310" y="392528"/>
                </a:cubicBezTo>
                <a:cubicBezTo>
                  <a:pt x="1164782" y="412000"/>
                  <a:pt x="1192485" y="422794"/>
                  <a:pt x="1219200" y="429473"/>
                </a:cubicBezTo>
                <a:cubicBezTo>
                  <a:pt x="1360054" y="464686"/>
                  <a:pt x="1292143" y="453392"/>
                  <a:pt x="1422400" y="466419"/>
                </a:cubicBezTo>
                <a:cubicBezTo>
                  <a:pt x="1434715" y="478734"/>
                  <a:pt x="1446123" y="492030"/>
                  <a:pt x="1459346" y="503364"/>
                </a:cubicBezTo>
                <a:cubicBezTo>
                  <a:pt x="1467774" y="510588"/>
                  <a:pt x="1482091" y="531766"/>
                  <a:pt x="1487055" y="521837"/>
                </a:cubicBezTo>
                <a:cubicBezTo>
                  <a:pt x="1500892" y="494162"/>
                  <a:pt x="1493212" y="460261"/>
                  <a:pt x="1496291" y="429473"/>
                </a:cubicBezTo>
                <a:cubicBezTo>
                  <a:pt x="1499370" y="330952"/>
                  <a:pt x="1482171" y="229672"/>
                  <a:pt x="1505528" y="133910"/>
                </a:cubicBezTo>
                <a:cubicBezTo>
                  <a:pt x="1524123" y="57669"/>
                  <a:pt x="1584534" y="57461"/>
                  <a:pt x="1634837" y="32310"/>
                </a:cubicBezTo>
                <a:cubicBezTo>
                  <a:pt x="1650894" y="24282"/>
                  <a:pt x="1665625" y="13837"/>
                  <a:pt x="1681019" y="4601"/>
                </a:cubicBezTo>
                <a:cubicBezTo>
                  <a:pt x="1711807" y="7680"/>
                  <a:pt x="1745707" y="0"/>
                  <a:pt x="1773382" y="13837"/>
                </a:cubicBezTo>
                <a:cubicBezTo>
                  <a:pt x="1788211" y="21252"/>
                  <a:pt x="1790821" y="43471"/>
                  <a:pt x="1791855" y="60019"/>
                </a:cubicBezTo>
                <a:cubicBezTo>
                  <a:pt x="1796188" y="129347"/>
                  <a:pt x="1781680" y="164904"/>
                  <a:pt x="1764146" y="226273"/>
                </a:cubicBezTo>
                <a:cubicBezTo>
                  <a:pt x="1761067" y="269376"/>
                  <a:pt x="1759682" y="312633"/>
                  <a:pt x="1754910" y="355582"/>
                </a:cubicBezTo>
                <a:cubicBezTo>
                  <a:pt x="1753508" y="368199"/>
                  <a:pt x="1747944" y="380038"/>
                  <a:pt x="1745673" y="392528"/>
                </a:cubicBezTo>
                <a:cubicBezTo>
                  <a:pt x="1741779" y="413947"/>
                  <a:pt x="1739516" y="435631"/>
                  <a:pt x="1736437" y="457182"/>
                </a:cubicBezTo>
                <a:cubicBezTo>
                  <a:pt x="1770535" y="712915"/>
                  <a:pt x="1737181" y="529056"/>
                  <a:pt x="1764146" y="623437"/>
                </a:cubicBezTo>
                <a:cubicBezTo>
                  <a:pt x="1767633" y="635643"/>
                  <a:pt x="1769895" y="648176"/>
                  <a:pt x="1773382" y="660382"/>
                </a:cubicBezTo>
                <a:cubicBezTo>
                  <a:pt x="1776057" y="669744"/>
                  <a:pt x="1775484" y="681467"/>
                  <a:pt x="1782619" y="688092"/>
                </a:cubicBezTo>
                <a:cubicBezTo>
                  <a:pt x="1819622" y="722452"/>
                  <a:pt x="1864950" y="746908"/>
                  <a:pt x="1902691" y="780455"/>
                </a:cubicBezTo>
                <a:cubicBezTo>
                  <a:pt x="1971858" y="841937"/>
                  <a:pt x="1923678" y="828522"/>
                  <a:pt x="1995055" y="882055"/>
                </a:cubicBezTo>
                <a:cubicBezTo>
                  <a:pt x="2002844" y="887897"/>
                  <a:pt x="2013528" y="888213"/>
                  <a:pt x="2022764" y="891292"/>
                </a:cubicBezTo>
                <a:cubicBezTo>
                  <a:pt x="2064570" y="828582"/>
                  <a:pt x="2015745" y="907086"/>
                  <a:pt x="2059710" y="808164"/>
                </a:cubicBezTo>
                <a:cubicBezTo>
                  <a:pt x="2107461" y="700723"/>
                  <a:pt x="2053728" y="853812"/>
                  <a:pt x="2087419" y="752746"/>
                </a:cubicBezTo>
                <a:lnTo>
                  <a:pt x="2105891" y="623437"/>
                </a:lnTo>
                <a:cubicBezTo>
                  <a:pt x="2111568" y="583698"/>
                  <a:pt x="2111322" y="543326"/>
                  <a:pt x="2115128" y="503364"/>
                </a:cubicBezTo>
                <a:cubicBezTo>
                  <a:pt x="2119154" y="461092"/>
                  <a:pt x="2113541" y="431060"/>
                  <a:pt x="2142837" y="401764"/>
                </a:cubicBezTo>
                <a:cubicBezTo>
                  <a:pt x="2160741" y="383861"/>
                  <a:pt x="2175720" y="381567"/>
                  <a:pt x="2198255" y="374055"/>
                </a:cubicBezTo>
                <a:cubicBezTo>
                  <a:pt x="2231095" y="390475"/>
                  <a:pt x="2262743" y="401432"/>
                  <a:pt x="2281382" y="438710"/>
                </a:cubicBezTo>
                <a:cubicBezTo>
                  <a:pt x="2294076" y="464098"/>
                  <a:pt x="2312549" y="547226"/>
                  <a:pt x="2299855" y="521837"/>
                </a:cubicBezTo>
                <a:cubicBezTo>
                  <a:pt x="2284157" y="490439"/>
                  <a:pt x="2282051" y="453914"/>
                  <a:pt x="2272146" y="420237"/>
                </a:cubicBezTo>
                <a:cubicBezTo>
                  <a:pt x="2266652" y="401556"/>
                  <a:pt x="2259831" y="383292"/>
                  <a:pt x="2253673" y="364819"/>
                </a:cubicBezTo>
                <a:cubicBezTo>
                  <a:pt x="2261178" y="282265"/>
                  <a:pt x="2240559" y="268628"/>
                  <a:pt x="2299855" y="226273"/>
                </a:cubicBezTo>
                <a:cubicBezTo>
                  <a:pt x="2307777" y="220614"/>
                  <a:pt x="2318328" y="220116"/>
                  <a:pt x="2327564" y="217037"/>
                </a:cubicBezTo>
                <a:cubicBezTo>
                  <a:pt x="2330706" y="214419"/>
                  <a:pt x="2391044" y="160802"/>
                  <a:pt x="2410691" y="152382"/>
                </a:cubicBezTo>
                <a:cubicBezTo>
                  <a:pt x="2422359" y="147382"/>
                  <a:pt x="2435322" y="146225"/>
                  <a:pt x="2447637" y="143146"/>
                </a:cubicBezTo>
                <a:cubicBezTo>
                  <a:pt x="2469188" y="146225"/>
                  <a:pt x="2492397" y="143540"/>
                  <a:pt x="2512291" y="152382"/>
                </a:cubicBezTo>
                <a:cubicBezTo>
                  <a:pt x="2522435" y="156891"/>
                  <a:pt x="2523906" y="171363"/>
                  <a:pt x="2530764" y="180092"/>
                </a:cubicBezTo>
                <a:cubicBezTo>
                  <a:pt x="2557798" y="214500"/>
                  <a:pt x="2586182" y="247825"/>
                  <a:pt x="2613891" y="281692"/>
                </a:cubicBezTo>
                <a:cubicBezTo>
                  <a:pt x="2633387" y="305520"/>
                  <a:pt x="2649273" y="332206"/>
                  <a:pt x="2669310" y="355582"/>
                </a:cubicBezTo>
                <a:cubicBezTo>
                  <a:pt x="2686312" y="375417"/>
                  <a:pt x="2706255" y="392528"/>
                  <a:pt x="2724728" y="411001"/>
                </a:cubicBezTo>
                <a:cubicBezTo>
                  <a:pt x="2788506" y="538561"/>
                  <a:pt x="2696023" y="363327"/>
                  <a:pt x="2770910" y="475655"/>
                </a:cubicBezTo>
                <a:cubicBezTo>
                  <a:pt x="2776311" y="483756"/>
                  <a:pt x="2772224" y="497705"/>
                  <a:pt x="2780146" y="503364"/>
                </a:cubicBezTo>
                <a:cubicBezTo>
                  <a:pt x="2795991" y="514682"/>
                  <a:pt x="2817091" y="515679"/>
                  <a:pt x="2835564" y="521837"/>
                </a:cubicBezTo>
                <a:cubicBezTo>
                  <a:pt x="2863273" y="518758"/>
                  <a:pt x="2892044" y="520800"/>
                  <a:pt x="2918691" y="512601"/>
                </a:cubicBezTo>
                <a:cubicBezTo>
                  <a:pt x="3014750" y="483045"/>
                  <a:pt x="2928913" y="484892"/>
                  <a:pt x="2964873" y="484892"/>
                </a:cubicBezTo>
              </a:path>
            </a:pathLst>
          </a:cu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anchor="ctr"/>
          <a:lstStyle/>
          <a:p>
            <a:endParaRPr lang="fr-FR"/>
          </a:p>
        </p:txBody>
      </p:sp>
      <p:sp>
        <p:nvSpPr>
          <p:cNvPr id="14342" name="TextBox 11"/>
          <p:cNvSpPr txBox="1">
            <a:spLocks noChangeArrowheads="1"/>
          </p:cNvSpPr>
          <p:nvPr/>
        </p:nvSpPr>
        <p:spPr bwMode="auto">
          <a:xfrm>
            <a:off x="6594832" y="4714875"/>
            <a:ext cx="1863011" cy="153888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800" dirty="0">
                <a:solidFill>
                  <a:schemeClr val="tx2"/>
                </a:solidFill>
              </a:rPr>
              <a:t>Stupidité</a:t>
            </a:r>
          </a:p>
          <a:p>
            <a:pPr algn="ctr">
              <a:spcAft>
                <a:spcPts val="600"/>
              </a:spcAft>
            </a:pPr>
            <a:r>
              <a:rPr lang="fr-FR" sz="2800" dirty="0">
                <a:solidFill>
                  <a:schemeClr val="tx2"/>
                </a:solidFill>
              </a:rPr>
              <a:t>Exactitude</a:t>
            </a:r>
          </a:p>
          <a:p>
            <a:pPr algn="ctr">
              <a:spcAft>
                <a:spcPts val="600"/>
              </a:spcAft>
            </a:pPr>
            <a:r>
              <a:rPr lang="fr-FR" sz="2800" dirty="0" smtClean="0">
                <a:solidFill>
                  <a:schemeClr val="tx2"/>
                </a:solidFill>
              </a:rPr>
              <a:t>Rapidité</a:t>
            </a:r>
            <a:endParaRPr lang="fr-FR" sz="28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505200" y="3508375"/>
            <a:ext cx="1763713" cy="523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800">
                <a:solidFill>
                  <a:srgbClr val="FF0000"/>
                </a:solidFill>
              </a:rPr>
              <a:t>Maîtrise ?</a:t>
            </a:r>
          </a:p>
        </p:txBody>
      </p:sp>
      <p:sp>
        <p:nvSpPr>
          <p:cNvPr id="14349" name="Title 14"/>
          <p:cNvSpPr>
            <a:spLocks noGrp="1"/>
          </p:cNvSpPr>
          <p:nvPr>
            <p:ph type="title"/>
          </p:nvPr>
        </p:nvSpPr>
        <p:spPr bwMode="auto">
          <a:xfrm>
            <a:off x="0" y="39688"/>
            <a:ext cx="9144000" cy="584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dirty="0" smtClean="0"/>
              <a:t>Homme / ordinateur, un gouffre</a:t>
            </a:r>
            <a:r>
              <a:rPr lang="fr-FR" dirty="0"/>
              <a:t> </a:t>
            </a:r>
            <a:r>
              <a:rPr lang="fr-FR" dirty="0" smtClean="0"/>
              <a:t>à combler</a:t>
            </a:r>
          </a:p>
        </p:txBody>
      </p:sp>
      <p:sp>
        <p:nvSpPr>
          <p:cNvPr id="14350" name="TextBox 26"/>
          <p:cNvSpPr txBox="1">
            <a:spLocks noChangeArrowheads="1"/>
          </p:cNvSpPr>
          <p:nvPr/>
        </p:nvSpPr>
        <p:spPr bwMode="auto">
          <a:xfrm>
            <a:off x="659646" y="4803775"/>
            <a:ext cx="1928733" cy="158504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800" dirty="0"/>
              <a:t>Intuition</a:t>
            </a:r>
          </a:p>
          <a:p>
            <a:pPr algn="ctr"/>
            <a:r>
              <a:rPr lang="fr-FR" sz="3600" b="1" dirty="0">
                <a:latin typeface="Bradley Hand Bold"/>
                <a:cs typeface="Bradley Hand Bold"/>
              </a:rPr>
              <a:t>Rigueur</a:t>
            </a:r>
          </a:p>
          <a:p>
            <a:pPr algn="ctr">
              <a:spcBef>
                <a:spcPts val="600"/>
              </a:spcBef>
            </a:pPr>
            <a:r>
              <a:rPr lang="fr-FR" sz="2800" dirty="0"/>
              <a:t>Lenteur</a:t>
            </a:r>
          </a:p>
        </p:txBody>
      </p:sp>
      <p:grpSp>
        <p:nvGrpSpPr>
          <p:cNvPr id="3" name="Groupe 30"/>
          <p:cNvGrpSpPr>
            <a:grpSpLocks/>
          </p:cNvGrpSpPr>
          <p:nvPr/>
        </p:nvGrpSpPr>
        <p:grpSpPr bwMode="auto">
          <a:xfrm>
            <a:off x="901700" y="692696"/>
            <a:ext cx="7169150" cy="4393654"/>
            <a:chOff x="914400" y="314871"/>
            <a:chExt cx="7169150" cy="4393654"/>
          </a:xfrm>
        </p:grpSpPr>
        <p:pic>
          <p:nvPicPr>
            <p:cNvPr id="14353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00400" y="1320800"/>
              <a:ext cx="2740025" cy="831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4" name="Picture 4" descr="F:\Program Files\Microsoft Publisher\Clipart\INSECTE8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86600" y="1371600"/>
              <a:ext cx="996950" cy="137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5" name="Picture 5" descr="F:\Program Files\Microsoft Publisher\Clipart\INSECTE6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43400" y="3581400"/>
              <a:ext cx="1666875" cy="1127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6" name="Picture 7" descr="F:\Program Files\Microsoft Publisher\Clipart\INSECTE.WM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14400" y="314871"/>
              <a:ext cx="1063625" cy="949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4644008" y="6562800"/>
            <a:ext cx="3280792" cy="365125"/>
          </a:xfrm>
        </p:spPr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763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8608" y="7046"/>
            <a:ext cx="693660" cy="65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80"/>
          <p:cNvSpPr txBox="1">
            <a:spLocks noChangeArrowheads="1"/>
          </p:cNvSpPr>
          <p:nvPr/>
        </p:nvSpPr>
        <p:spPr bwMode="auto">
          <a:xfrm>
            <a:off x="2133600" y="5465219"/>
            <a:ext cx="4578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ourier New" pitchFamily="49" charset="0"/>
              </a:rPr>
              <a:t>TDGGTDT</a:t>
            </a:r>
            <a:r>
              <a:rPr lang="en-US" sz="3600" b="1" u="sng" dirty="0">
                <a:solidFill>
                  <a:srgbClr val="FF0000"/>
                </a:solidFill>
                <a:latin typeface="Courier New" pitchFamily="49" charset="0"/>
              </a:rPr>
              <a:t>D</a:t>
            </a:r>
            <a:r>
              <a:rPr lang="en-US" sz="3600" b="1" dirty="0">
                <a:solidFill>
                  <a:srgbClr val="FF0000"/>
                </a:solidFill>
                <a:latin typeface="Courier New" pitchFamily="49" charset="0"/>
              </a:rPr>
              <a:t>GDDTGDGT</a:t>
            </a:r>
          </a:p>
        </p:txBody>
      </p:sp>
      <p:sp>
        <p:nvSpPr>
          <p:cNvPr id="6" name="Text Box 482"/>
          <p:cNvSpPr txBox="1">
            <a:spLocks noChangeArrowheads="1"/>
          </p:cNvSpPr>
          <p:nvPr/>
        </p:nvSpPr>
        <p:spPr bwMode="auto">
          <a:xfrm>
            <a:off x="2133600" y="5977982"/>
            <a:ext cx="4578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4"/>
                </a:solidFill>
                <a:latin typeface="Courier New" pitchFamily="49" charset="0"/>
                <a:cs typeface="+mn-cs"/>
              </a:rPr>
              <a:t>TDGGTDTTG</a:t>
            </a:r>
            <a:r>
              <a:rPr lang="en-US" sz="3600" b="1" u="sng" dirty="0">
                <a:solidFill>
                  <a:schemeClr val="accent4"/>
                </a:solidFill>
                <a:latin typeface="Courier New" pitchFamily="49" charset="0"/>
                <a:cs typeface="+mn-cs"/>
              </a:rPr>
              <a:t>T</a:t>
            </a:r>
            <a:r>
              <a:rPr lang="en-US" sz="3600" b="1" dirty="0">
                <a:solidFill>
                  <a:schemeClr val="accent4"/>
                </a:solidFill>
                <a:latin typeface="Courier New" pitchFamily="49" charset="0"/>
                <a:cs typeface="+mn-cs"/>
              </a:rPr>
              <a:t>DTGDGT</a:t>
            </a:r>
          </a:p>
        </p:txBody>
      </p:sp>
      <p:grpSp>
        <p:nvGrpSpPr>
          <p:cNvPr id="7" name="Group 587"/>
          <p:cNvGrpSpPr>
            <a:grpSpLocks/>
          </p:cNvGrpSpPr>
          <p:nvPr/>
        </p:nvGrpSpPr>
        <p:grpSpPr bwMode="auto">
          <a:xfrm>
            <a:off x="2209800" y="683669"/>
            <a:ext cx="4572000" cy="4114800"/>
            <a:chOff x="2592" y="1296"/>
            <a:chExt cx="2880" cy="2592"/>
          </a:xfrm>
        </p:grpSpPr>
        <p:sp>
          <p:nvSpPr>
            <p:cNvPr id="8" name="Rectangle 494"/>
            <p:cNvSpPr>
              <a:spLocks noChangeArrowheads="1"/>
            </p:cNvSpPr>
            <p:nvPr/>
          </p:nvSpPr>
          <p:spPr bwMode="auto">
            <a:xfrm>
              <a:off x="2592" y="1296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Rectangle 495"/>
            <p:cNvSpPr>
              <a:spLocks noChangeArrowheads="1"/>
            </p:cNvSpPr>
            <p:nvPr/>
          </p:nvSpPr>
          <p:spPr bwMode="auto">
            <a:xfrm>
              <a:off x="2592" y="1584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Rectangle 496"/>
            <p:cNvSpPr>
              <a:spLocks noChangeArrowheads="1"/>
            </p:cNvSpPr>
            <p:nvPr/>
          </p:nvSpPr>
          <p:spPr bwMode="auto">
            <a:xfrm>
              <a:off x="2592" y="187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Rectangle 497"/>
            <p:cNvSpPr>
              <a:spLocks noChangeArrowheads="1"/>
            </p:cNvSpPr>
            <p:nvPr/>
          </p:nvSpPr>
          <p:spPr bwMode="auto">
            <a:xfrm>
              <a:off x="2592" y="2160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Rectangle 498"/>
            <p:cNvSpPr>
              <a:spLocks noChangeArrowheads="1"/>
            </p:cNvSpPr>
            <p:nvPr/>
          </p:nvSpPr>
          <p:spPr bwMode="auto">
            <a:xfrm>
              <a:off x="2592" y="2448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Rectangle 499"/>
            <p:cNvSpPr>
              <a:spLocks noChangeArrowheads="1"/>
            </p:cNvSpPr>
            <p:nvPr/>
          </p:nvSpPr>
          <p:spPr bwMode="auto">
            <a:xfrm>
              <a:off x="2592" y="2736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Rectangle 500"/>
            <p:cNvSpPr>
              <a:spLocks noChangeArrowheads="1"/>
            </p:cNvSpPr>
            <p:nvPr/>
          </p:nvSpPr>
          <p:spPr bwMode="auto">
            <a:xfrm>
              <a:off x="2592" y="3024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Rectangle 501"/>
            <p:cNvSpPr>
              <a:spLocks noChangeArrowheads="1"/>
            </p:cNvSpPr>
            <p:nvPr/>
          </p:nvSpPr>
          <p:spPr bwMode="auto">
            <a:xfrm>
              <a:off x="2592" y="331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Rectangle 502"/>
            <p:cNvSpPr>
              <a:spLocks noChangeArrowheads="1"/>
            </p:cNvSpPr>
            <p:nvPr/>
          </p:nvSpPr>
          <p:spPr bwMode="auto">
            <a:xfrm>
              <a:off x="2592" y="3600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Rectangle 504"/>
            <p:cNvSpPr>
              <a:spLocks noChangeArrowheads="1"/>
            </p:cNvSpPr>
            <p:nvPr/>
          </p:nvSpPr>
          <p:spPr bwMode="auto">
            <a:xfrm>
              <a:off x="2880" y="1296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Rectangle 505"/>
            <p:cNvSpPr>
              <a:spLocks noChangeArrowheads="1"/>
            </p:cNvSpPr>
            <p:nvPr/>
          </p:nvSpPr>
          <p:spPr bwMode="auto">
            <a:xfrm>
              <a:off x="2880" y="1584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Rectangle 506"/>
            <p:cNvSpPr>
              <a:spLocks noChangeArrowheads="1"/>
            </p:cNvSpPr>
            <p:nvPr/>
          </p:nvSpPr>
          <p:spPr bwMode="auto">
            <a:xfrm>
              <a:off x="2880" y="187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Rectangle 507"/>
            <p:cNvSpPr>
              <a:spLocks noChangeArrowheads="1"/>
            </p:cNvSpPr>
            <p:nvPr/>
          </p:nvSpPr>
          <p:spPr bwMode="auto">
            <a:xfrm>
              <a:off x="2880" y="2160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Rectangle 508"/>
            <p:cNvSpPr>
              <a:spLocks noChangeArrowheads="1"/>
            </p:cNvSpPr>
            <p:nvPr/>
          </p:nvSpPr>
          <p:spPr bwMode="auto">
            <a:xfrm>
              <a:off x="2880" y="2448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Rectangle 509"/>
            <p:cNvSpPr>
              <a:spLocks noChangeArrowheads="1"/>
            </p:cNvSpPr>
            <p:nvPr/>
          </p:nvSpPr>
          <p:spPr bwMode="auto">
            <a:xfrm>
              <a:off x="2880" y="2736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Rectangle 510"/>
            <p:cNvSpPr>
              <a:spLocks noChangeArrowheads="1"/>
            </p:cNvSpPr>
            <p:nvPr/>
          </p:nvSpPr>
          <p:spPr bwMode="auto">
            <a:xfrm>
              <a:off x="2880" y="3024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Rectangle 511"/>
            <p:cNvSpPr>
              <a:spLocks noChangeArrowheads="1"/>
            </p:cNvSpPr>
            <p:nvPr/>
          </p:nvSpPr>
          <p:spPr bwMode="auto">
            <a:xfrm>
              <a:off x="2880" y="331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Rectangle 512"/>
            <p:cNvSpPr>
              <a:spLocks noChangeArrowheads="1"/>
            </p:cNvSpPr>
            <p:nvPr/>
          </p:nvSpPr>
          <p:spPr bwMode="auto">
            <a:xfrm>
              <a:off x="2880" y="3600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Rectangle 513"/>
            <p:cNvSpPr>
              <a:spLocks noChangeArrowheads="1"/>
            </p:cNvSpPr>
            <p:nvPr/>
          </p:nvSpPr>
          <p:spPr bwMode="auto">
            <a:xfrm>
              <a:off x="3168" y="1296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" name="Rectangle 514"/>
            <p:cNvSpPr>
              <a:spLocks noChangeArrowheads="1"/>
            </p:cNvSpPr>
            <p:nvPr/>
          </p:nvSpPr>
          <p:spPr bwMode="auto">
            <a:xfrm>
              <a:off x="3168" y="1584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Rectangle 515"/>
            <p:cNvSpPr>
              <a:spLocks noChangeArrowheads="1"/>
            </p:cNvSpPr>
            <p:nvPr/>
          </p:nvSpPr>
          <p:spPr bwMode="auto">
            <a:xfrm>
              <a:off x="3168" y="187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" name="Rectangle 516"/>
            <p:cNvSpPr>
              <a:spLocks noChangeArrowheads="1"/>
            </p:cNvSpPr>
            <p:nvPr/>
          </p:nvSpPr>
          <p:spPr bwMode="auto">
            <a:xfrm>
              <a:off x="3168" y="2160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" name="Rectangle 517"/>
            <p:cNvSpPr>
              <a:spLocks noChangeArrowheads="1"/>
            </p:cNvSpPr>
            <p:nvPr/>
          </p:nvSpPr>
          <p:spPr bwMode="auto">
            <a:xfrm>
              <a:off x="3168" y="2448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Rectangle 518"/>
            <p:cNvSpPr>
              <a:spLocks noChangeArrowheads="1"/>
            </p:cNvSpPr>
            <p:nvPr/>
          </p:nvSpPr>
          <p:spPr bwMode="auto">
            <a:xfrm>
              <a:off x="3168" y="2736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" name="Rectangle 519"/>
            <p:cNvSpPr>
              <a:spLocks noChangeArrowheads="1"/>
            </p:cNvSpPr>
            <p:nvPr/>
          </p:nvSpPr>
          <p:spPr bwMode="auto">
            <a:xfrm>
              <a:off x="3168" y="3024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" name="Rectangle 520"/>
            <p:cNvSpPr>
              <a:spLocks noChangeArrowheads="1"/>
            </p:cNvSpPr>
            <p:nvPr/>
          </p:nvSpPr>
          <p:spPr bwMode="auto">
            <a:xfrm>
              <a:off x="3168" y="331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" name="Rectangle 521"/>
            <p:cNvSpPr>
              <a:spLocks noChangeArrowheads="1"/>
            </p:cNvSpPr>
            <p:nvPr/>
          </p:nvSpPr>
          <p:spPr bwMode="auto">
            <a:xfrm>
              <a:off x="3168" y="3600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" name="Rectangle 522"/>
            <p:cNvSpPr>
              <a:spLocks noChangeArrowheads="1"/>
            </p:cNvSpPr>
            <p:nvPr/>
          </p:nvSpPr>
          <p:spPr bwMode="auto">
            <a:xfrm>
              <a:off x="3456" y="1296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" name="Rectangle 523"/>
            <p:cNvSpPr>
              <a:spLocks noChangeArrowheads="1"/>
            </p:cNvSpPr>
            <p:nvPr/>
          </p:nvSpPr>
          <p:spPr bwMode="auto">
            <a:xfrm>
              <a:off x="3456" y="1584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" name="Rectangle 524"/>
            <p:cNvSpPr>
              <a:spLocks noChangeArrowheads="1"/>
            </p:cNvSpPr>
            <p:nvPr/>
          </p:nvSpPr>
          <p:spPr bwMode="auto">
            <a:xfrm>
              <a:off x="3456" y="187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" name="Rectangle 525"/>
            <p:cNvSpPr>
              <a:spLocks noChangeArrowheads="1"/>
            </p:cNvSpPr>
            <p:nvPr/>
          </p:nvSpPr>
          <p:spPr bwMode="auto">
            <a:xfrm>
              <a:off x="3456" y="2160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Rectangle 526"/>
            <p:cNvSpPr>
              <a:spLocks noChangeArrowheads="1"/>
            </p:cNvSpPr>
            <p:nvPr/>
          </p:nvSpPr>
          <p:spPr bwMode="auto">
            <a:xfrm>
              <a:off x="3456" y="2448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" name="Rectangle 527"/>
            <p:cNvSpPr>
              <a:spLocks noChangeArrowheads="1"/>
            </p:cNvSpPr>
            <p:nvPr/>
          </p:nvSpPr>
          <p:spPr bwMode="auto">
            <a:xfrm>
              <a:off x="3456" y="2736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" name="Rectangle 528"/>
            <p:cNvSpPr>
              <a:spLocks noChangeArrowheads="1"/>
            </p:cNvSpPr>
            <p:nvPr/>
          </p:nvSpPr>
          <p:spPr bwMode="auto">
            <a:xfrm>
              <a:off x="3456" y="3024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" name="Rectangle 529"/>
            <p:cNvSpPr>
              <a:spLocks noChangeArrowheads="1"/>
            </p:cNvSpPr>
            <p:nvPr/>
          </p:nvSpPr>
          <p:spPr bwMode="auto">
            <a:xfrm>
              <a:off x="3456" y="331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" name="Rectangle 530"/>
            <p:cNvSpPr>
              <a:spLocks noChangeArrowheads="1"/>
            </p:cNvSpPr>
            <p:nvPr/>
          </p:nvSpPr>
          <p:spPr bwMode="auto">
            <a:xfrm>
              <a:off x="3456" y="3600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" name="Rectangle 531"/>
            <p:cNvSpPr>
              <a:spLocks noChangeArrowheads="1"/>
            </p:cNvSpPr>
            <p:nvPr/>
          </p:nvSpPr>
          <p:spPr bwMode="auto">
            <a:xfrm>
              <a:off x="3744" y="1296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" name="Rectangle 532"/>
            <p:cNvSpPr>
              <a:spLocks noChangeArrowheads="1"/>
            </p:cNvSpPr>
            <p:nvPr/>
          </p:nvSpPr>
          <p:spPr bwMode="auto">
            <a:xfrm>
              <a:off x="3744" y="1584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" name="Rectangle 533"/>
            <p:cNvSpPr>
              <a:spLocks noChangeArrowheads="1"/>
            </p:cNvSpPr>
            <p:nvPr/>
          </p:nvSpPr>
          <p:spPr bwMode="auto">
            <a:xfrm>
              <a:off x="3744" y="187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" name="Rectangle 534"/>
            <p:cNvSpPr>
              <a:spLocks noChangeArrowheads="1"/>
            </p:cNvSpPr>
            <p:nvPr/>
          </p:nvSpPr>
          <p:spPr bwMode="auto">
            <a:xfrm>
              <a:off x="3744" y="2160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" name="Rectangle 535"/>
            <p:cNvSpPr>
              <a:spLocks noChangeArrowheads="1"/>
            </p:cNvSpPr>
            <p:nvPr/>
          </p:nvSpPr>
          <p:spPr bwMode="auto">
            <a:xfrm>
              <a:off x="3744" y="2448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9" name="Rectangle 536"/>
            <p:cNvSpPr>
              <a:spLocks noChangeArrowheads="1"/>
            </p:cNvSpPr>
            <p:nvPr/>
          </p:nvSpPr>
          <p:spPr bwMode="auto">
            <a:xfrm>
              <a:off x="3744" y="2736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" name="Rectangle 537"/>
            <p:cNvSpPr>
              <a:spLocks noChangeArrowheads="1"/>
            </p:cNvSpPr>
            <p:nvPr/>
          </p:nvSpPr>
          <p:spPr bwMode="auto">
            <a:xfrm>
              <a:off x="3744" y="3024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" name="Rectangle 538"/>
            <p:cNvSpPr>
              <a:spLocks noChangeArrowheads="1"/>
            </p:cNvSpPr>
            <p:nvPr/>
          </p:nvSpPr>
          <p:spPr bwMode="auto">
            <a:xfrm>
              <a:off x="3744" y="331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" name="Rectangle 539"/>
            <p:cNvSpPr>
              <a:spLocks noChangeArrowheads="1"/>
            </p:cNvSpPr>
            <p:nvPr/>
          </p:nvSpPr>
          <p:spPr bwMode="auto">
            <a:xfrm>
              <a:off x="3744" y="3600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" name="Rectangle 540"/>
            <p:cNvSpPr>
              <a:spLocks noChangeArrowheads="1"/>
            </p:cNvSpPr>
            <p:nvPr/>
          </p:nvSpPr>
          <p:spPr bwMode="auto">
            <a:xfrm>
              <a:off x="4032" y="1296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" name="Rectangle 541"/>
            <p:cNvSpPr>
              <a:spLocks noChangeArrowheads="1"/>
            </p:cNvSpPr>
            <p:nvPr/>
          </p:nvSpPr>
          <p:spPr bwMode="auto">
            <a:xfrm>
              <a:off x="4032" y="1584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" name="Rectangle 542"/>
            <p:cNvSpPr>
              <a:spLocks noChangeArrowheads="1"/>
            </p:cNvSpPr>
            <p:nvPr/>
          </p:nvSpPr>
          <p:spPr bwMode="auto">
            <a:xfrm>
              <a:off x="4032" y="187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" name="Rectangle 543"/>
            <p:cNvSpPr>
              <a:spLocks noChangeArrowheads="1"/>
            </p:cNvSpPr>
            <p:nvPr/>
          </p:nvSpPr>
          <p:spPr bwMode="auto">
            <a:xfrm>
              <a:off x="4032" y="2160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" name="Rectangle 544"/>
            <p:cNvSpPr>
              <a:spLocks noChangeArrowheads="1"/>
            </p:cNvSpPr>
            <p:nvPr/>
          </p:nvSpPr>
          <p:spPr bwMode="auto">
            <a:xfrm>
              <a:off x="4032" y="2448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" name="Rectangle 545"/>
            <p:cNvSpPr>
              <a:spLocks noChangeArrowheads="1"/>
            </p:cNvSpPr>
            <p:nvPr/>
          </p:nvSpPr>
          <p:spPr bwMode="auto">
            <a:xfrm>
              <a:off x="4032" y="2736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9" name="Rectangle 546"/>
            <p:cNvSpPr>
              <a:spLocks noChangeArrowheads="1"/>
            </p:cNvSpPr>
            <p:nvPr/>
          </p:nvSpPr>
          <p:spPr bwMode="auto">
            <a:xfrm>
              <a:off x="4032" y="3024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" name="Rectangle 547"/>
            <p:cNvSpPr>
              <a:spLocks noChangeArrowheads="1"/>
            </p:cNvSpPr>
            <p:nvPr/>
          </p:nvSpPr>
          <p:spPr bwMode="auto">
            <a:xfrm>
              <a:off x="4032" y="331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" name="Rectangle 548"/>
            <p:cNvSpPr>
              <a:spLocks noChangeArrowheads="1"/>
            </p:cNvSpPr>
            <p:nvPr/>
          </p:nvSpPr>
          <p:spPr bwMode="auto">
            <a:xfrm>
              <a:off x="4032" y="3600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" name="Rectangle 549"/>
            <p:cNvSpPr>
              <a:spLocks noChangeArrowheads="1"/>
            </p:cNvSpPr>
            <p:nvPr/>
          </p:nvSpPr>
          <p:spPr bwMode="auto">
            <a:xfrm>
              <a:off x="4320" y="1296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" name="Rectangle 550"/>
            <p:cNvSpPr>
              <a:spLocks noChangeArrowheads="1"/>
            </p:cNvSpPr>
            <p:nvPr/>
          </p:nvSpPr>
          <p:spPr bwMode="auto">
            <a:xfrm>
              <a:off x="4320" y="1584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4" name="Rectangle 551"/>
            <p:cNvSpPr>
              <a:spLocks noChangeArrowheads="1"/>
            </p:cNvSpPr>
            <p:nvPr/>
          </p:nvSpPr>
          <p:spPr bwMode="auto">
            <a:xfrm>
              <a:off x="4320" y="187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" name="Rectangle 552"/>
            <p:cNvSpPr>
              <a:spLocks noChangeArrowheads="1"/>
            </p:cNvSpPr>
            <p:nvPr/>
          </p:nvSpPr>
          <p:spPr bwMode="auto">
            <a:xfrm>
              <a:off x="4320" y="2160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" name="Rectangle 553"/>
            <p:cNvSpPr>
              <a:spLocks noChangeArrowheads="1"/>
            </p:cNvSpPr>
            <p:nvPr/>
          </p:nvSpPr>
          <p:spPr bwMode="auto">
            <a:xfrm>
              <a:off x="4320" y="2448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7" name="Rectangle 554"/>
            <p:cNvSpPr>
              <a:spLocks noChangeArrowheads="1"/>
            </p:cNvSpPr>
            <p:nvPr/>
          </p:nvSpPr>
          <p:spPr bwMode="auto">
            <a:xfrm>
              <a:off x="4320" y="2736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" name="Rectangle 555"/>
            <p:cNvSpPr>
              <a:spLocks noChangeArrowheads="1"/>
            </p:cNvSpPr>
            <p:nvPr/>
          </p:nvSpPr>
          <p:spPr bwMode="auto">
            <a:xfrm>
              <a:off x="4320" y="3024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" name="Rectangle 556"/>
            <p:cNvSpPr>
              <a:spLocks noChangeArrowheads="1"/>
            </p:cNvSpPr>
            <p:nvPr/>
          </p:nvSpPr>
          <p:spPr bwMode="auto">
            <a:xfrm>
              <a:off x="4320" y="331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0" name="Rectangle 557"/>
            <p:cNvSpPr>
              <a:spLocks noChangeArrowheads="1"/>
            </p:cNvSpPr>
            <p:nvPr/>
          </p:nvSpPr>
          <p:spPr bwMode="auto">
            <a:xfrm>
              <a:off x="4320" y="3600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1" name="Rectangle 558"/>
            <p:cNvSpPr>
              <a:spLocks noChangeArrowheads="1"/>
            </p:cNvSpPr>
            <p:nvPr/>
          </p:nvSpPr>
          <p:spPr bwMode="auto">
            <a:xfrm>
              <a:off x="4608" y="1296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2" name="Rectangle 559"/>
            <p:cNvSpPr>
              <a:spLocks noChangeArrowheads="1"/>
            </p:cNvSpPr>
            <p:nvPr/>
          </p:nvSpPr>
          <p:spPr bwMode="auto">
            <a:xfrm>
              <a:off x="4608" y="1584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3" name="Rectangle 560"/>
            <p:cNvSpPr>
              <a:spLocks noChangeArrowheads="1"/>
            </p:cNvSpPr>
            <p:nvPr/>
          </p:nvSpPr>
          <p:spPr bwMode="auto">
            <a:xfrm>
              <a:off x="4608" y="187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4" name="Rectangle 561"/>
            <p:cNvSpPr>
              <a:spLocks noChangeArrowheads="1"/>
            </p:cNvSpPr>
            <p:nvPr/>
          </p:nvSpPr>
          <p:spPr bwMode="auto">
            <a:xfrm>
              <a:off x="4608" y="2160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5" name="Rectangle 562"/>
            <p:cNvSpPr>
              <a:spLocks noChangeArrowheads="1"/>
            </p:cNvSpPr>
            <p:nvPr/>
          </p:nvSpPr>
          <p:spPr bwMode="auto">
            <a:xfrm>
              <a:off x="4608" y="2448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" name="Rectangle 563"/>
            <p:cNvSpPr>
              <a:spLocks noChangeArrowheads="1"/>
            </p:cNvSpPr>
            <p:nvPr/>
          </p:nvSpPr>
          <p:spPr bwMode="auto">
            <a:xfrm>
              <a:off x="4608" y="2736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" name="Rectangle 564"/>
            <p:cNvSpPr>
              <a:spLocks noChangeArrowheads="1"/>
            </p:cNvSpPr>
            <p:nvPr/>
          </p:nvSpPr>
          <p:spPr bwMode="auto">
            <a:xfrm>
              <a:off x="4608" y="3024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" name="Rectangle 565"/>
            <p:cNvSpPr>
              <a:spLocks noChangeArrowheads="1"/>
            </p:cNvSpPr>
            <p:nvPr/>
          </p:nvSpPr>
          <p:spPr bwMode="auto">
            <a:xfrm>
              <a:off x="4608" y="331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9" name="Rectangle 566"/>
            <p:cNvSpPr>
              <a:spLocks noChangeArrowheads="1"/>
            </p:cNvSpPr>
            <p:nvPr/>
          </p:nvSpPr>
          <p:spPr bwMode="auto">
            <a:xfrm>
              <a:off x="4608" y="3600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0" name="Rectangle 567"/>
            <p:cNvSpPr>
              <a:spLocks noChangeArrowheads="1"/>
            </p:cNvSpPr>
            <p:nvPr/>
          </p:nvSpPr>
          <p:spPr bwMode="auto">
            <a:xfrm>
              <a:off x="4896" y="1296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" name="Rectangle 568"/>
            <p:cNvSpPr>
              <a:spLocks noChangeArrowheads="1"/>
            </p:cNvSpPr>
            <p:nvPr/>
          </p:nvSpPr>
          <p:spPr bwMode="auto">
            <a:xfrm>
              <a:off x="4896" y="1584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" name="Rectangle 569"/>
            <p:cNvSpPr>
              <a:spLocks noChangeArrowheads="1"/>
            </p:cNvSpPr>
            <p:nvPr/>
          </p:nvSpPr>
          <p:spPr bwMode="auto">
            <a:xfrm>
              <a:off x="4896" y="187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3" name="Rectangle 570"/>
            <p:cNvSpPr>
              <a:spLocks noChangeArrowheads="1"/>
            </p:cNvSpPr>
            <p:nvPr/>
          </p:nvSpPr>
          <p:spPr bwMode="auto">
            <a:xfrm>
              <a:off x="4896" y="2160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" name="Rectangle 571"/>
            <p:cNvSpPr>
              <a:spLocks noChangeArrowheads="1"/>
            </p:cNvSpPr>
            <p:nvPr/>
          </p:nvSpPr>
          <p:spPr bwMode="auto">
            <a:xfrm>
              <a:off x="4896" y="2448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5" name="Rectangle 572"/>
            <p:cNvSpPr>
              <a:spLocks noChangeArrowheads="1"/>
            </p:cNvSpPr>
            <p:nvPr/>
          </p:nvSpPr>
          <p:spPr bwMode="auto">
            <a:xfrm>
              <a:off x="4896" y="2736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6" name="Rectangle 573"/>
            <p:cNvSpPr>
              <a:spLocks noChangeArrowheads="1"/>
            </p:cNvSpPr>
            <p:nvPr/>
          </p:nvSpPr>
          <p:spPr bwMode="auto">
            <a:xfrm>
              <a:off x="4896" y="3024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7" name="Rectangle 574"/>
            <p:cNvSpPr>
              <a:spLocks noChangeArrowheads="1"/>
            </p:cNvSpPr>
            <p:nvPr/>
          </p:nvSpPr>
          <p:spPr bwMode="auto">
            <a:xfrm>
              <a:off x="4896" y="331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8" name="Rectangle 575"/>
            <p:cNvSpPr>
              <a:spLocks noChangeArrowheads="1"/>
            </p:cNvSpPr>
            <p:nvPr/>
          </p:nvSpPr>
          <p:spPr bwMode="auto">
            <a:xfrm>
              <a:off x="4896" y="3600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9" name="Rectangle 576"/>
            <p:cNvSpPr>
              <a:spLocks noChangeArrowheads="1"/>
            </p:cNvSpPr>
            <p:nvPr/>
          </p:nvSpPr>
          <p:spPr bwMode="auto">
            <a:xfrm>
              <a:off x="5184" y="1296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0" name="Rectangle 577"/>
            <p:cNvSpPr>
              <a:spLocks noChangeArrowheads="1"/>
            </p:cNvSpPr>
            <p:nvPr/>
          </p:nvSpPr>
          <p:spPr bwMode="auto">
            <a:xfrm>
              <a:off x="5184" y="1584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1" name="Rectangle 578"/>
            <p:cNvSpPr>
              <a:spLocks noChangeArrowheads="1"/>
            </p:cNvSpPr>
            <p:nvPr/>
          </p:nvSpPr>
          <p:spPr bwMode="auto">
            <a:xfrm>
              <a:off x="5184" y="187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" name="Rectangle 579"/>
            <p:cNvSpPr>
              <a:spLocks noChangeArrowheads="1"/>
            </p:cNvSpPr>
            <p:nvPr/>
          </p:nvSpPr>
          <p:spPr bwMode="auto">
            <a:xfrm>
              <a:off x="5184" y="2160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3" name="Rectangle 580"/>
            <p:cNvSpPr>
              <a:spLocks noChangeArrowheads="1"/>
            </p:cNvSpPr>
            <p:nvPr/>
          </p:nvSpPr>
          <p:spPr bwMode="auto">
            <a:xfrm>
              <a:off x="5184" y="2448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4" name="Rectangle 581"/>
            <p:cNvSpPr>
              <a:spLocks noChangeArrowheads="1"/>
            </p:cNvSpPr>
            <p:nvPr/>
          </p:nvSpPr>
          <p:spPr bwMode="auto">
            <a:xfrm>
              <a:off x="5184" y="2736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" name="Rectangle 582"/>
            <p:cNvSpPr>
              <a:spLocks noChangeArrowheads="1"/>
            </p:cNvSpPr>
            <p:nvPr/>
          </p:nvSpPr>
          <p:spPr bwMode="auto">
            <a:xfrm>
              <a:off x="5184" y="3024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6" name="Rectangle 583"/>
            <p:cNvSpPr>
              <a:spLocks noChangeArrowheads="1"/>
            </p:cNvSpPr>
            <p:nvPr/>
          </p:nvSpPr>
          <p:spPr bwMode="auto">
            <a:xfrm>
              <a:off x="5184" y="331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7" name="Rectangle 584"/>
            <p:cNvSpPr>
              <a:spLocks noChangeArrowheads="1"/>
            </p:cNvSpPr>
            <p:nvPr/>
          </p:nvSpPr>
          <p:spPr bwMode="auto">
            <a:xfrm>
              <a:off x="5184" y="3600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25" name="Group 632"/>
          <p:cNvGrpSpPr>
            <a:grpSpLocks/>
          </p:cNvGrpSpPr>
          <p:nvPr/>
        </p:nvGrpSpPr>
        <p:grpSpPr bwMode="auto">
          <a:xfrm>
            <a:off x="2209800" y="1112294"/>
            <a:ext cx="1828800" cy="1403350"/>
            <a:chOff x="1392" y="558"/>
            <a:chExt cx="1152" cy="884"/>
          </a:xfrm>
        </p:grpSpPr>
        <p:sp>
          <p:nvSpPr>
            <p:cNvPr id="126" name="Line 622"/>
            <p:cNvSpPr>
              <a:spLocks noChangeShapeType="1"/>
            </p:cNvSpPr>
            <p:nvPr/>
          </p:nvSpPr>
          <p:spPr bwMode="auto">
            <a:xfrm>
              <a:off x="1968" y="558"/>
              <a:ext cx="0" cy="306"/>
            </a:xfrm>
            <a:prstGeom prst="line">
              <a:avLst/>
            </a:prstGeom>
            <a:noFill/>
            <a:ln w="571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7" name="Line 617"/>
            <p:cNvSpPr>
              <a:spLocks noChangeShapeType="1"/>
            </p:cNvSpPr>
            <p:nvPr/>
          </p:nvSpPr>
          <p:spPr bwMode="auto">
            <a:xfrm rot="-5400000">
              <a:off x="1536" y="432"/>
              <a:ext cx="0" cy="288"/>
            </a:xfrm>
            <a:prstGeom prst="line">
              <a:avLst/>
            </a:prstGeom>
            <a:noFill/>
            <a:ln w="571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8" name="Line 618"/>
            <p:cNvSpPr>
              <a:spLocks noChangeShapeType="1"/>
            </p:cNvSpPr>
            <p:nvPr/>
          </p:nvSpPr>
          <p:spPr bwMode="auto">
            <a:xfrm rot="16200000">
              <a:off x="1831" y="423"/>
              <a:ext cx="2" cy="304"/>
            </a:xfrm>
            <a:prstGeom prst="line">
              <a:avLst/>
            </a:prstGeom>
            <a:noFill/>
            <a:ln w="571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9" name="Line 619"/>
            <p:cNvSpPr>
              <a:spLocks noChangeShapeType="1"/>
            </p:cNvSpPr>
            <p:nvPr/>
          </p:nvSpPr>
          <p:spPr bwMode="auto">
            <a:xfrm rot="16200000">
              <a:off x="2112" y="700"/>
              <a:ext cx="0" cy="324"/>
            </a:xfrm>
            <a:prstGeom prst="line">
              <a:avLst/>
            </a:prstGeom>
            <a:noFill/>
            <a:ln w="571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0" name="Line 620"/>
            <p:cNvSpPr>
              <a:spLocks noChangeShapeType="1"/>
            </p:cNvSpPr>
            <p:nvPr/>
          </p:nvSpPr>
          <p:spPr bwMode="auto">
            <a:xfrm rot="16200000">
              <a:off x="2391" y="1289"/>
              <a:ext cx="2" cy="304"/>
            </a:xfrm>
            <a:prstGeom prst="line">
              <a:avLst/>
            </a:prstGeom>
            <a:noFill/>
            <a:ln w="571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1" name="Line 623"/>
            <p:cNvSpPr>
              <a:spLocks noChangeShapeType="1"/>
            </p:cNvSpPr>
            <p:nvPr/>
          </p:nvSpPr>
          <p:spPr bwMode="auto">
            <a:xfrm>
              <a:off x="2256" y="864"/>
              <a:ext cx="0" cy="288"/>
            </a:xfrm>
            <a:prstGeom prst="line">
              <a:avLst/>
            </a:prstGeom>
            <a:noFill/>
            <a:ln w="571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2" name="Line 624"/>
            <p:cNvSpPr>
              <a:spLocks noChangeShapeType="1"/>
            </p:cNvSpPr>
            <p:nvPr/>
          </p:nvSpPr>
          <p:spPr bwMode="auto">
            <a:xfrm>
              <a:off x="2256" y="1152"/>
              <a:ext cx="0" cy="288"/>
            </a:xfrm>
            <a:prstGeom prst="line">
              <a:avLst/>
            </a:prstGeom>
            <a:noFill/>
            <a:ln w="5715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33" name="Text Box 479"/>
          <p:cNvSpPr txBox="1">
            <a:spLocks noChangeArrowheads="1"/>
          </p:cNvSpPr>
          <p:nvPr/>
        </p:nvSpPr>
        <p:spPr bwMode="auto">
          <a:xfrm>
            <a:off x="2133600" y="4950869"/>
            <a:ext cx="4578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Courier New" pitchFamily="49" charset="0"/>
              </a:rPr>
              <a:t>TDGGTDTTGDDTGDGT</a:t>
            </a:r>
          </a:p>
        </p:txBody>
      </p:sp>
      <p:sp>
        <p:nvSpPr>
          <p:cNvPr id="134" name="Oval 629"/>
          <p:cNvSpPr>
            <a:spLocks noChangeArrowheads="1"/>
          </p:cNvSpPr>
          <p:nvPr/>
        </p:nvSpPr>
        <p:spPr bwMode="auto">
          <a:xfrm>
            <a:off x="4876800" y="4722269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35" name="Picture 4" descr="F:\Program Files\Microsoft Publisher\Clipart\INSECTE8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051488" y="5290201"/>
            <a:ext cx="702160" cy="96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5" descr="F:\Program Files\Microsoft Publisher\Clipart\INSECTE6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9675" y="6031733"/>
            <a:ext cx="1049461" cy="70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37" name="Oval 629"/>
          <p:cNvSpPr>
            <a:spLocks noChangeArrowheads="1"/>
          </p:cNvSpPr>
          <p:nvPr/>
        </p:nvSpPr>
        <p:spPr bwMode="auto">
          <a:xfrm>
            <a:off x="5330823" y="608154"/>
            <a:ext cx="152400" cy="149764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8" name="Espace réservé de la date 137"/>
          <p:cNvSpPr>
            <a:spLocks noGrp="1"/>
          </p:cNvSpPr>
          <p:nvPr>
            <p:ph type="dt" sz="half" idx="2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  <p:sp>
        <p:nvSpPr>
          <p:cNvPr id="139" name="Espace réservé du pied de page 138"/>
          <p:cNvSpPr>
            <a:spLocks noGrp="1"/>
          </p:cNvSpPr>
          <p:nvPr>
            <p:ph type="ftr" sz="quarter" idx="3"/>
          </p:nvPr>
        </p:nvSpPr>
        <p:spPr>
          <a:xfrm>
            <a:off x="4644008" y="6562800"/>
            <a:ext cx="3280792" cy="365125"/>
          </a:xfrm>
        </p:spPr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140" name="Espace réservé du numéro de diapositive 139"/>
          <p:cNvSpPr>
            <a:spLocks noGrp="1"/>
          </p:cNvSpPr>
          <p:nvPr>
            <p:ph type="sldNum" sz="quarter" idx="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fld id="{BD380794-AD05-45D1-BCEF-E41591C34CDA}" type="slidenum">
              <a:rPr lang="fr-FR" smtClean="0"/>
              <a:pPr/>
              <a:t>13</a:t>
            </a:fld>
            <a:endParaRPr lang="fr-FR" dirty="0"/>
          </a:p>
        </p:txBody>
      </p:sp>
      <p:grpSp>
        <p:nvGrpSpPr>
          <p:cNvPr id="158" name="Grouper 157"/>
          <p:cNvGrpSpPr/>
          <p:nvPr/>
        </p:nvGrpSpPr>
        <p:grpSpPr>
          <a:xfrm>
            <a:off x="4013200" y="759869"/>
            <a:ext cx="1422400" cy="4049676"/>
            <a:chOff x="4013200" y="533400"/>
            <a:chExt cx="1422400" cy="4049676"/>
          </a:xfrm>
        </p:grpSpPr>
        <p:grpSp>
          <p:nvGrpSpPr>
            <p:cNvPr id="141" name="Group 631"/>
            <p:cNvGrpSpPr>
              <a:grpSpLocks/>
            </p:cNvGrpSpPr>
            <p:nvPr/>
          </p:nvGrpSpPr>
          <p:grpSpPr bwMode="auto">
            <a:xfrm>
              <a:off x="4016374" y="2285963"/>
              <a:ext cx="1416050" cy="2297113"/>
              <a:chOff x="3681" y="857"/>
              <a:chExt cx="892" cy="1447"/>
            </a:xfrm>
          </p:grpSpPr>
          <p:sp>
            <p:nvSpPr>
              <p:cNvPr id="142" name="Line 602"/>
              <p:cNvSpPr>
                <a:spLocks noChangeShapeType="1"/>
              </p:cNvSpPr>
              <p:nvPr/>
            </p:nvSpPr>
            <p:spPr bwMode="auto">
              <a:xfrm rot="16200000" flipH="1">
                <a:off x="4123" y="2155"/>
                <a:ext cx="298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" name="Line 603"/>
              <p:cNvSpPr>
                <a:spLocks noChangeShapeType="1"/>
              </p:cNvSpPr>
              <p:nvPr/>
            </p:nvSpPr>
            <p:spPr bwMode="auto">
              <a:xfrm rot="16200000">
                <a:off x="4413" y="1849"/>
                <a:ext cx="0" cy="32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" name="Line 604"/>
              <p:cNvSpPr>
                <a:spLocks noChangeShapeType="1"/>
              </p:cNvSpPr>
              <p:nvPr/>
            </p:nvSpPr>
            <p:spPr bwMode="auto">
              <a:xfrm rot="16200000">
                <a:off x="4414" y="1564"/>
                <a:ext cx="0" cy="318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5" name="Line 605"/>
              <p:cNvSpPr>
                <a:spLocks noChangeShapeType="1"/>
              </p:cNvSpPr>
              <p:nvPr/>
            </p:nvSpPr>
            <p:spPr bwMode="auto">
              <a:xfrm rot="16200000">
                <a:off x="3839" y="699"/>
                <a:ext cx="0" cy="316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6" name="Line 606"/>
              <p:cNvSpPr>
                <a:spLocks noChangeShapeType="1"/>
              </p:cNvSpPr>
              <p:nvPr/>
            </p:nvSpPr>
            <p:spPr bwMode="auto">
              <a:xfrm rot="16200000">
                <a:off x="4115" y="1572"/>
                <a:ext cx="0" cy="303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7" name="Line 613"/>
              <p:cNvSpPr>
                <a:spLocks noChangeShapeType="1"/>
              </p:cNvSpPr>
              <p:nvPr/>
            </p:nvSpPr>
            <p:spPr bwMode="auto">
              <a:xfrm>
                <a:off x="4557" y="1718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8" name="Line 614"/>
              <p:cNvSpPr>
                <a:spLocks noChangeShapeType="1"/>
              </p:cNvSpPr>
              <p:nvPr/>
            </p:nvSpPr>
            <p:spPr bwMode="auto">
              <a:xfrm>
                <a:off x="3981" y="1433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9" name="Line 615"/>
              <p:cNvSpPr>
                <a:spLocks noChangeShapeType="1"/>
              </p:cNvSpPr>
              <p:nvPr/>
            </p:nvSpPr>
            <p:spPr bwMode="auto">
              <a:xfrm>
                <a:off x="3981" y="1145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0" name="Line 616"/>
              <p:cNvSpPr>
                <a:spLocks noChangeShapeType="1"/>
              </p:cNvSpPr>
              <p:nvPr/>
            </p:nvSpPr>
            <p:spPr bwMode="auto">
              <a:xfrm>
                <a:off x="3982" y="857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51" name="Line 605"/>
            <p:cNvSpPr>
              <a:spLocks noChangeShapeType="1"/>
            </p:cNvSpPr>
            <p:nvPr/>
          </p:nvSpPr>
          <p:spPr bwMode="auto">
            <a:xfrm rot="16200000" flipV="1">
              <a:off x="4256088" y="1581186"/>
              <a:ext cx="0" cy="48577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2" name="Line 616"/>
            <p:cNvSpPr>
              <a:spLocks noChangeShapeType="1"/>
            </p:cNvSpPr>
            <p:nvPr/>
          </p:nvSpPr>
          <p:spPr bwMode="auto">
            <a:xfrm>
              <a:off x="4041776" y="1824036"/>
              <a:ext cx="0" cy="487364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" name="Line 605"/>
            <p:cNvSpPr>
              <a:spLocks noChangeShapeType="1"/>
            </p:cNvSpPr>
            <p:nvPr/>
          </p:nvSpPr>
          <p:spPr bwMode="auto">
            <a:xfrm rot="16200000" flipV="1">
              <a:off x="4718050" y="1566788"/>
              <a:ext cx="0" cy="52070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" name="Line 616"/>
            <p:cNvSpPr>
              <a:spLocks noChangeShapeType="1"/>
            </p:cNvSpPr>
            <p:nvPr/>
          </p:nvSpPr>
          <p:spPr bwMode="auto">
            <a:xfrm>
              <a:off x="4949826" y="1363588"/>
              <a:ext cx="0" cy="45720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" name="Line 605"/>
            <p:cNvSpPr>
              <a:spLocks noChangeShapeType="1"/>
            </p:cNvSpPr>
            <p:nvPr/>
          </p:nvSpPr>
          <p:spPr bwMode="auto">
            <a:xfrm rot="16200000" flipV="1">
              <a:off x="5178425" y="1116807"/>
              <a:ext cx="0" cy="51435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6" name="Line 616"/>
            <p:cNvSpPr>
              <a:spLocks noChangeShapeType="1"/>
            </p:cNvSpPr>
            <p:nvPr/>
          </p:nvSpPr>
          <p:spPr bwMode="auto">
            <a:xfrm>
              <a:off x="5407023" y="916744"/>
              <a:ext cx="0" cy="45720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7" name="Line 616"/>
            <p:cNvSpPr>
              <a:spLocks noChangeShapeType="1"/>
            </p:cNvSpPr>
            <p:nvPr/>
          </p:nvSpPr>
          <p:spPr bwMode="auto">
            <a:xfrm>
              <a:off x="5407023" y="533400"/>
              <a:ext cx="0" cy="400472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15" name="Group 631"/>
          <p:cNvGrpSpPr>
            <a:grpSpLocks/>
          </p:cNvGrpSpPr>
          <p:nvPr/>
        </p:nvGrpSpPr>
        <p:grpSpPr bwMode="auto">
          <a:xfrm>
            <a:off x="4521200" y="2490169"/>
            <a:ext cx="2260600" cy="1400175"/>
            <a:chOff x="2848" y="1422"/>
            <a:chExt cx="1424" cy="882"/>
          </a:xfrm>
        </p:grpSpPr>
        <p:sp>
          <p:nvSpPr>
            <p:cNvPr id="116" name="Line 602"/>
            <p:cNvSpPr>
              <a:spLocks noChangeShapeType="1"/>
            </p:cNvSpPr>
            <p:nvPr/>
          </p:nvSpPr>
          <p:spPr bwMode="auto">
            <a:xfrm rot="-5400000">
              <a:off x="4128" y="2160"/>
              <a:ext cx="0" cy="2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7" name="Line 603"/>
            <p:cNvSpPr>
              <a:spLocks noChangeShapeType="1"/>
            </p:cNvSpPr>
            <p:nvPr/>
          </p:nvSpPr>
          <p:spPr bwMode="auto">
            <a:xfrm rot="16200000">
              <a:off x="3831" y="2151"/>
              <a:ext cx="0" cy="30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" name="Line 604"/>
            <p:cNvSpPr>
              <a:spLocks noChangeShapeType="1"/>
            </p:cNvSpPr>
            <p:nvPr/>
          </p:nvSpPr>
          <p:spPr bwMode="auto">
            <a:xfrm rot="16200000">
              <a:off x="3543" y="1863"/>
              <a:ext cx="0" cy="30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9" name="Line 605"/>
            <p:cNvSpPr>
              <a:spLocks noChangeShapeType="1"/>
            </p:cNvSpPr>
            <p:nvPr/>
          </p:nvSpPr>
          <p:spPr bwMode="auto">
            <a:xfrm rot="16200000">
              <a:off x="3272" y="1288"/>
              <a:ext cx="0" cy="30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" name="Line 606"/>
            <p:cNvSpPr>
              <a:spLocks noChangeShapeType="1"/>
            </p:cNvSpPr>
            <p:nvPr/>
          </p:nvSpPr>
          <p:spPr bwMode="auto">
            <a:xfrm rot="16200000">
              <a:off x="2993" y="1583"/>
              <a:ext cx="0" cy="29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" name="Line 613"/>
            <p:cNvSpPr>
              <a:spLocks noChangeShapeType="1"/>
            </p:cNvSpPr>
            <p:nvPr/>
          </p:nvSpPr>
          <p:spPr bwMode="auto">
            <a:xfrm>
              <a:off x="3696" y="1998"/>
              <a:ext cx="0" cy="30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" name="Line 614"/>
            <p:cNvSpPr>
              <a:spLocks noChangeShapeType="1"/>
            </p:cNvSpPr>
            <p:nvPr/>
          </p:nvSpPr>
          <p:spPr bwMode="auto">
            <a:xfrm>
              <a:off x="3408" y="1728"/>
              <a:ext cx="0" cy="2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" name="Line 615"/>
            <p:cNvSpPr>
              <a:spLocks noChangeShapeType="1"/>
            </p:cNvSpPr>
            <p:nvPr/>
          </p:nvSpPr>
          <p:spPr bwMode="auto">
            <a:xfrm>
              <a:off x="3405" y="1428"/>
              <a:ext cx="3" cy="30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24" name="Line 616"/>
            <p:cNvSpPr>
              <a:spLocks noChangeShapeType="1"/>
            </p:cNvSpPr>
            <p:nvPr/>
          </p:nvSpPr>
          <p:spPr bwMode="auto">
            <a:xfrm>
              <a:off x="3120" y="1422"/>
              <a:ext cx="0" cy="30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59" name="Picture 5" descr="F:\Program Files\Microsoft Publisher\Clipart\INSECTE6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880422"/>
            <a:ext cx="1049461" cy="70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60" name="Picture 4" descr="F:\Program Files\Microsoft Publisher\Clipart\INSECTE8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981653" y="3403074"/>
            <a:ext cx="702160" cy="96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4749" y="721212"/>
            <a:ext cx="913825" cy="102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18435" y="3483226"/>
            <a:ext cx="75363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906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1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83756" y="1700808"/>
            <a:ext cx="7776488" cy="1837426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3600" kern="0" dirty="0" smtClean="0"/>
              <a:t>L’ordinateur est le plus extraordinaire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3600" b="0" i="0" u="none" strike="noStrike" kern="0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amplificateur d’erreurs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3600" kern="0" dirty="0" smtClean="0"/>
              <a:t>jamais construit !</a:t>
            </a:r>
            <a:endParaRPr kumimoji="0" lang="fr-FR" sz="36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5144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95536" y="620688"/>
            <a:ext cx="8456240" cy="2055947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Un bug n’est pratiquement jamais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une erreur de la machine ou du logiciel</a:t>
            </a:r>
          </a:p>
          <a:p>
            <a:pPr algn="ctr" fontAlgn="base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</a:pPr>
            <a:r>
              <a:rPr lang="fr-FR" sz="2800" kern="0" dirty="0" smtClean="0"/>
              <a:t>C’est une </a:t>
            </a:r>
            <a:r>
              <a:rPr lang="fr-FR" sz="2800" kern="0" dirty="0" smtClean="0">
                <a:solidFill>
                  <a:schemeClr val="accent1"/>
                </a:solidFill>
              </a:rPr>
              <a:t>erreur humaine</a:t>
            </a:r>
            <a:r>
              <a:rPr lang="fr-FR" sz="2800" kern="0" dirty="0" smtClean="0"/>
              <a:t>,</a:t>
            </a:r>
            <a:r>
              <a:rPr lang="fr-FR" sz="2800" kern="0" dirty="0" smtClean="0">
                <a:solidFill>
                  <a:schemeClr val="accent1"/>
                </a:solidFill>
              </a:rPr>
              <a:t> </a:t>
            </a:r>
            <a:r>
              <a:rPr lang="fr-FR" sz="2800" kern="0" dirty="0" smtClean="0"/>
              <a:t>faite par ceux qui ont conçu le circuit ou écrit le programme !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5536" y="3212976"/>
            <a:ext cx="8456240" cy="997196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Les petits bugs, 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même non fonctionnels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, créent ces 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trous de sécurité 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qui font les délices des hackers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40835" y="4780279"/>
            <a:ext cx="7965642" cy="997196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Un des grands enjeux de la science informatique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noProof="0" dirty="0" smtClean="0"/>
              <a:t>est de prévenir, éliminer ou contrôler les bugs</a:t>
            </a:r>
          </a:p>
        </p:txBody>
      </p:sp>
    </p:spTree>
    <p:extLst>
      <p:ext uri="{BB962C8B-B14F-4D97-AF65-F5344CB8AC3E}">
        <p14:creationId xmlns:p14="http://schemas.microsoft.com/office/powerpoint/2010/main" val="104010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plusieurs, c’est pire : </a:t>
            </a:r>
            <a:r>
              <a:rPr lang="fr-FR" dirty="0" err="1" smtClean="0"/>
              <a:t>interblocage</a:t>
            </a:r>
            <a:r>
              <a:rPr lang="fr-FR" dirty="0" smtClean="0"/>
              <a:t> (</a:t>
            </a:r>
            <a:r>
              <a:rPr lang="en-US" dirty="0" smtClean="0"/>
              <a:t>deadlock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7" name="Image 6" descr="QY-019-Uzes1009_DxO_raw.jpg"/>
          <p:cNvPicPr>
            <a:picLocks noChangeAspect="1"/>
          </p:cNvPicPr>
          <p:nvPr/>
        </p:nvPicPr>
        <p:blipFill>
          <a:blip r:embed="rId2" cstate="print">
            <a:lum bright="4000" contrast="10000"/>
          </a:blip>
          <a:stretch>
            <a:fillRect/>
          </a:stretch>
        </p:blipFill>
        <p:spPr>
          <a:xfrm>
            <a:off x="1219200" y="990600"/>
            <a:ext cx="6651895" cy="506326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131116" y="6031468"/>
            <a:ext cx="1665842" cy="40011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r-FR" sz="2000" dirty="0" smtClean="0"/>
              <a:t>Lise et Laure</a:t>
            </a:r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  <p:sp>
        <p:nvSpPr>
          <p:cNvPr id="9" name="Espace réservé du pied de page 6"/>
          <p:cNvSpPr>
            <a:spLocks noGrp="1"/>
          </p:cNvSpPr>
          <p:nvPr>
            <p:ph type="ftr" sz="quarter" idx="15"/>
          </p:nvPr>
        </p:nvSpPr>
        <p:spPr>
          <a:xfrm>
            <a:off x="4644008" y="6562800"/>
            <a:ext cx="3280792" cy="365125"/>
          </a:xfrm>
        </p:spPr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10" name="Espace réservé du numéro de diapositive 10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267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plusieurs, c’est pire : famine (</a:t>
            </a:r>
            <a:r>
              <a:rPr lang="en-US" dirty="0" smtClean="0"/>
              <a:t>starvation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578655" y="6031468"/>
            <a:ext cx="2590774" cy="40011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r-FR" sz="2000" dirty="0" smtClean="0"/>
              <a:t>Lise, Laure et Manon</a:t>
            </a:r>
          </a:p>
        </p:txBody>
      </p:sp>
      <p:pic>
        <p:nvPicPr>
          <p:cNvPr id="9" name="Image 10" descr="QY-026-Uzes1009_DxO_raw.jpg"/>
          <p:cNvPicPr>
            <a:picLocks noChangeAspect="1"/>
          </p:cNvPicPr>
          <p:nvPr/>
        </p:nvPicPr>
        <p:blipFill>
          <a:blip r:embed="rId2" cstate="print">
            <a:lum contrast="16000"/>
          </a:blip>
          <a:srcRect/>
          <a:stretch>
            <a:fillRect/>
          </a:stretch>
        </p:blipFill>
        <p:spPr bwMode="auto">
          <a:xfrm>
            <a:off x="1676400" y="911018"/>
            <a:ext cx="6096000" cy="512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e la date 1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>
          <a:xfrm>
            <a:off x="4644008" y="6562800"/>
            <a:ext cx="3280792" cy="365125"/>
          </a:xfrm>
        </p:spPr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10" name="Espace réservé du numéro de diapositive 10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935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ounded Rectangle 32"/>
          <p:cNvSpPr>
            <a:spLocks noChangeArrowheads="1"/>
          </p:cNvSpPr>
          <p:nvPr/>
        </p:nvSpPr>
        <p:spPr bwMode="auto">
          <a:xfrm>
            <a:off x="1447800" y="1430338"/>
            <a:ext cx="1295400" cy="5794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endParaRPr lang="fr-FR" sz="2800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554163" y="1457325"/>
            <a:ext cx="1085850" cy="52387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/>
              <a:t>13:06</a:t>
            </a:r>
            <a:endParaRPr lang="fr-FR" sz="2800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554163" y="1457325"/>
            <a:ext cx="1085850" cy="52387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/>
              <a:t>13:03</a:t>
            </a:r>
            <a:endParaRPr lang="fr-FR" sz="280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554163" y="1457325"/>
            <a:ext cx="1085850" cy="52387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/>
              <a:t>12:57</a:t>
            </a:r>
            <a:endParaRPr lang="fr-FR" sz="2800"/>
          </a:p>
        </p:txBody>
      </p:sp>
      <p:pic>
        <p:nvPicPr>
          <p:cNvPr id="8" name="Content Placeholder 7" descr="ski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7760000" flipH="1">
            <a:off x="1604963" y="4064000"/>
            <a:ext cx="1352550" cy="1533525"/>
          </a:xfrm>
          <a:noFill/>
          <a:ln>
            <a:miter lim="800000"/>
            <a:headEnd/>
            <a:tailEnd/>
          </a:ln>
        </p:spPr>
      </p:pic>
      <p:sp>
        <p:nvSpPr>
          <p:cNvPr id="49162" name="Title 6"/>
          <p:cNvSpPr>
            <a:spLocks noGrp="1"/>
          </p:cNvSpPr>
          <p:nvPr>
            <p:ph type="title"/>
          </p:nvPr>
        </p:nvSpPr>
        <p:spPr bwMode="auto">
          <a:xfrm>
            <a:off x="228600" y="115888"/>
            <a:ext cx="8686800" cy="6461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Le ski au 20</a:t>
            </a:r>
            <a:r>
              <a:rPr lang="en-US" sz="1100" smtClean="0"/>
              <a:t> </a:t>
            </a:r>
            <a:r>
              <a:rPr lang="en-US" baseline="30000" smtClean="0"/>
              <a:t>e</a:t>
            </a:r>
            <a:r>
              <a:rPr lang="en-US" smtClean="0"/>
              <a:t> siècle</a:t>
            </a:r>
            <a:endParaRPr lang="fr-FR" smtClean="0"/>
          </a:p>
        </p:txBody>
      </p:sp>
      <p:pic>
        <p:nvPicPr>
          <p:cNvPr id="9" name="Picture 8" descr="ski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962400"/>
            <a:ext cx="1095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7" descr="ski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380000" flipH="1">
            <a:off x="1544638" y="3986213"/>
            <a:ext cx="13525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165" name="Groupe 24"/>
          <p:cNvGrpSpPr>
            <a:grpSpLocks/>
          </p:cNvGrpSpPr>
          <p:nvPr/>
        </p:nvGrpSpPr>
        <p:grpSpPr bwMode="auto">
          <a:xfrm>
            <a:off x="2819400" y="1905000"/>
            <a:ext cx="3200400" cy="3124200"/>
            <a:chOff x="2819400" y="1905000"/>
            <a:chExt cx="3200400" cy="3124200"/>
          </a:xfrm>
        </p:grpSpPr>
        <p:cxnSp>
          <p:nvCxnSpPr>
            <p:cNvPr id="49169" name="Straight Connector 17"/>
            <p:cNvCxnSpPr>
              <a:cxnSpLocks noChangeShapeType="1"/>
            </p:cNvCxnSpPr>
            <p:nvPr/>
          </p:nvCxnSpPr>
          <p:spPr bwMode="auto">
            <a:xfrm rot="5400000" flipH="1" flipV="1">
              <a:off x="3771900" y="1409700"/>
              <a:ext cx="1295400" cy="28956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9170" name="Straight Connector 18"/>
            <p:cNvCxnSpPr>
              <a:cxnSpLocks noChangeShapeType="1"/>
            </p:cNvCxnSpPr>
            <p:nvPr/>
          </p:nvCxnSpPr>
          <p:spPr bwMode="auto">
            <a:xfrm rot="5400000" flipH="1" flipV="1">
              <a:off x="3771900" y="1104900"/>
              <a:ext cx="1295400" cy="28956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49171" name="Group 14"/>
            <p:cNvGrpSpPr>
              <a:grpSpLocks/>
            </p:cNvGrpSpPr>
            <p:nvPr/>
          </p:nvGrpSpPr>
          <p:grpSpPr bwMode="auto">
            <a:xfrm>
              <a:off x="2819400" y="3200400"/>
              <a:ext cx="304800" cy="1828800"/>
              <a:chOff x="3048000" y="2971800"/>
              <a:chExt cx="304800" cy="1828800"/>
            </a:xfrm>
          </p:grpSpPr>
          <p:sp>
            <p:nvSpPr>
              <p:cNvPr id="49175" name="Rectangle 10"/>
              <p:cNvSpPr>
                <a:spLocks noChangeArrowheads="1"/>
              </p:cNvSpPr>
              <p:nvPr/>
            </p:nvSpPr>
            <p:spPr bwMode="auto">
              <a:xfrm>
                <a:off x="3162300" y="3124200"/>
                <a:ext cx="76200" cy="1676400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endParaRPr lang="fr-FR" sz="2800"/>
              </a:p>
            </p:txBody>
          </p:sp>
          <p:sp>
            <p:nvSpPr>
              <p:cNvPr id="49176" name="Oval 11"/>
              <p:cNvSpPr>
                <a:spLocks noChangeArrowheads="1"/>
              </p:cNvSpPr>
              <p:nvPr/>
            </p:nvSpPr>
            <p:spPr bwMode="auto">
              <a:xfrm>
                <a:off x="3048000" y="29718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endParaRPr lang="fr-FR" sz="2800"/>
              </a:p>
            </p:txBody>
          </p:sp>
        </p:grpSp>
        <p:grpSp>
          <p:nvGrpSpPr>
            <p:cNvPr id="49172" name="Group 15"/>
            <p:cNvGrpSpPr>
              <a:grpSpLocks/>
            </p:cNvGrpSpPr>
            <p:nvPr/>
          </p:nvGrpSpPr>
          <p:grpSpPr bwMode="auto">
            <a:xfrm>
              <a:off x="5715000" y="1905000"/>
              <a:ext cx="304800" cy="1828800"/>
              <a:chOff x="5943600" y="1676400"/>
              <a:chExt cx="304800" cy="1828800"/>
            </a:xfrm>
          </p:grpSpPr>
          <p:sp>
            <p:nvSpPr>
              <p:cNvPr id="49173" name="Rectangle 12"/>
              <p:cNvSpPr>
                <a:spLocks noChangeArrowheads="1"/>
              </p:cNvSpPr>
              <p:nvPr/>
            </p:nvSpPr>
            <p:spPr bwMode="auto">
              <a:xfrm>
                <a:off x="6057900" y="1828800"/>
                <a:ext cx="76200" cy="1676400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endParaRPr lang="fr-FR" sz="2800"/>
              </a:p>
            </p:txBody>
          </p:sp>
          <p:sp>
            <p:nvSpPr>
              <p:cNvPr id="49174" name="Oval 13"/>
              <p:cNvSpPr>
                <a:spLocks noChangeArrowheads="1"/>
              </p:cNvSpPr>
              <p:nvPr/>
            </p:nvSpPr>
            <p:spPr bwMode="auto">
              <a:xfrm>
                <a:off x="5943600" y="16764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endParaRPr lang="fr-FR" sz="2800"/>
              </a:p>
            </p:txBody>
          </p:sp>
        </p:grpSp>
      </p:grpSp>
      <p:pic>
        <p:nvPicPr>
          <p:cNvPr id="20" name="Picture 19" descr="ski1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620000" flipH="1">
            <a:off x="1595438" y="4068763"/>
            <a:ext cx="1095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ski1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860000">
            <a:off x="6842125" y="1474788"/>
            <a:ext cx="1095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554163" y="1457325"/>
            <a:ext cx="1085850" cy="52387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/>
              <a:t>13:00</a:t>
            </a:r>
            <a:endParaRPr lang="fr-FR" sz="2800"/>
          </a:p>
        </p:txBody>
      </p:sp>
      <p:sp>
        <p:nvSpPr>
          <p:cNvPr id="25" name="Espace réservé de la date 1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  <p:sp>
        <p:nvSpPr>
          <p:cNvPr id="27" name="Espace réservé du numéro de diapositive 10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28" name="Espace réservé du pied de page 6"/>
          <p:cNvSpPr>
            <a:spLocks noGrp="1"/>
          </p:cNvSpPr>
          <p:nvPr>
            <p:ph type="ftr" sz="quarter" idx="15"/>
          </p:nvPr>
        </p:nvSpPr>
        <p:spPr>
          <a:xfrm>
            <a:off x="4644008" y="6562800"/>
            <a:ext cx="3280792" cy="365125"/>
          </a:xfrm>
        </p:spPr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4834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4.81481E-6 L 0.54167 -0.3282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00" y="-1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2.22222E-6 L 0.55833 -0.33334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00" y="-167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212 0.05 C -0.06632 0.07801 -0.09965 0.10718 -0.11042 0.14931 C -0.12118 0.19074 -0.06597 0.27778 -0.0974 0.29977 C -0.12865 0.3206 -0.24653 0.25208 -0.29722 0.27662 C -0.34775 0.30162 -0.36667 0.42292 -0.40035 0.44722 C -0.43438 0.47269 -0.47847 0.42616 -0.5007 0.42245 C -0.5224 0.41829 -0.52778 0.42176 -0.53195 0.42454 " pathEditMode="relative" rAng="0" ptsTypes="aaaaaaA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4" grpId="0" animBg="1"/>
      <p:bldP spid="24" grpId="1" animBg="1"/>
      <p:bldP spid="26" grpId="0" animBg="1"/>
      <p:bldP spid="26" grpId="1" animBg="1"/>
      <p:bldP spid="35" grpId="0" animBg="1"/>
      <p:bldP spid="3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ounded Rectangle 27"/>
          <p:cNvSpPr>
            <a:spLocks noChangeArrowheads="1"/>
          </p:cNvSpPr>
          <p:nvPr/>
        </p:nvSpPr>
        <p:spPr bwMode="auto">
          <a:xfrm>
            <a:off x="1447800" y="1430338"/>
            <a:ext cx="1295400" cy="5794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endParaRPr lang="fr-FR" sz="2800"/>
          </a:p>
        </p:txBody>
      </p:sp>
      <p:pic>
        <p:nvPicPr>
          <p:cNvPr id="9" name="Picture 8" descr="ski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962400"/>
            <a:ext cx="1095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7" descr="ski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380000" flipH="1">
            <a:off x="1544638" y="3986213"/>
            <a:ext cx="13525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ski1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620000" flipH="1">
            <a:off x="1595438" y="4068763"/>
            <a:ext cx="1095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5" name="Title 6"/>
          <p:cNvSpPr>
            <a:spLocks noGrp="1"/>
          </p:cNvSpPr>
          <p:nvPr>
            <p:ph type="title"/>
          </p:nvPr>
        </p:nvSpPr>
        <p:spPr bwMode="auto">
          <a:xfrm>
            <a:off x="228600" y="115888"/>
            <a:ext cx="8686800" cy="6461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Le ski au 20</a:t>
            </a:r>
            <a:r>
              <a:rPr lang="en-US" sz="1600" smtClean="0"/>
              <a:t> </a:t>
            </a:r>
            <a:r>
              <a:rPr lang="en-US" baseline="30000" smtClean="0"/>
              <a:t>e</a:t>
            </a:r>
            <a:r>
              <a:rPr lang="en-US" smtClean="0"/>
              <a:t> siècle, avec protocole</a:t>
            </a:r>
            <a:endParaRPr lang="fr-FR" smtClean="0"/>
          </a:p>
        </p:txBody>
      </p:sp>
      <p:grpSp>
        <p:nvGrpSpPr>
          <p:cNvPr id="50186" name="Groupe 30"/>
          <p:cNvGrpSpPr>
            <a:grpSpLocks/>
          </p:cNvGrpSpPr>
          <p:nvPr/>
        </p:nvGrpSpPr>
        <p:grpSpPr bwMode="auto">
          <a:xfrm>
            <a:off x="2819400" y="1905000"/>
            <a:ext cx="3200400" cy="3124200"/>
            <a:chOff x="2819400" y="1905000"/>
            <a:chExt cx="3200400" cy="3124200"/>
          </a:xfrm>
        </p:grpSpPr>
        <p:cxnSp>
          <p:nvCxnSpPr>
            <p:cNvPr id="50196" name="Straight Connector 17"/>
            <p:cNvCxnSpPr>
              <a:cxnSpLocks noChangeShapeType="1"/>
            </p:cNvCxnSpPr>
            <p:nvPr/>
          </p:nvCxnSpPr>
          <p:spPr bwMode="auto">
            <a:xfrm rot="5400000" flipH="1" flipV="1">
              <a:off x="3771900" y="1409700"/>
              <a:ext cx="1295400" cy="28956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0197" name="Straight Connector 18"/>
            <p:cNvCxnSpPr>
              <a:cxnSpLocks noChangeShapeType="1"/>
            </p:cNvCxnSpPr>
            <p:nvPr/>
          </p:nvCxnSpPr>
          <p:spPr bwMode="auto">
            <a:xfrm rot="5400000" flipH="1" flipV="1">
              <a:off x="3771900" y="1104900"/>
              <a:ext cx="1295400" cy="28956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50198" name="Group 14"/>
            <p:cNvGrpSpPr>
              <a:grpSpLocks/>
            </p:cNvGrpSpPr>
            <p:nvPr/>
          </p:nvGrpSpPr>
          <p:grpSpPr bwMode="auto">
            <a:xfrm>
              <a:off x="2819400" y="3200400"/>
              <a:ext cx="304800" cy="1828800"/>
              <a:chOff x="3048000" y="2971800"/>
              <a:chExt cx="304800" cy="1828800"/>
            </a:xfrm>
          </p:grpSpPr>
          <p:sp>
            <p:nvSpPr>
              <p:cNvPr id="50202" name="Rectangle 10"/>
              <p:cNvSpPr>
                <a:spLocks noChangeArrowheads="1"/>
              </p:cNvSpPr>
              <p:nvPr/>
            </p:nvSpPr>
            <p:spPr bwMode="auto">
              <a:xfrm>
                <a:off x="3162300" y="3124200"/>
                <a:ext cx="76200" cy="1676400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endParaRPr lang="fr-FR" sz="2800"/>
              </a:p>
            </p:txBody>
          </p:sp>
          <p:sp>
            <p:nvSpPr>
              <p:cNvPr id="50203" name="Oval 11"/>
              <p:cNvSpPr>
                <a:spLocks noChangeArrowheads="1"/>
              </p:cNvSpPr>
              <p:nvPr/>
            </p:nvSpPr>
            <p:spPr bwMode="auto">
              <a:xfrm>
                <a:off x="3048000" y="29718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endParaRPr lang="fr-FR" sz="2800"/>
              </a:p>
            </p:txBody>
          </p:sp>
        </p:grpSp>
        <p:grpSp>
          <p:nvGrpSpPr>
            <p:cNvPr id="50199" name="Group 15"/>
            <p:cNvGrpSpPr>
              <a:grpSpLocks/>
            </p:cNvGrpSpPr>
            <p:nvPr/>
          </p:nvGrpSpPr>
          <p:grpSpPr bwMode="auto">
            <a:xfrm>
              <a:off x="5715000" y="1905000"/>
              <a:ext cx="304800" cy="1828800"/>
              <a:chOff x="5943600" y="1676400"/>
              <a:chExt cx="304800" cy="1828800"/>
            </a:xfrm>
          </p:grpSpPr>
          <p:sp>
            <p:nvSpPr>
              <p:cNvPr id="50200" name="Rectangle 12"/>
              <p:cNvSpPr>
                <a:spLocks noChangeArrowheads="1"/>
              </p:cNvSpPr>
              <p:nvPr/>
            </p:nvSpPr>
            <p:spPr bwMode="auto">
              <a:xfrm>
                <a:off x="6057900" y="1828800"/>
                <a:ext cx="76200" cy="1676400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endParaRPr lang="fr-FR" sz="2800"/>
              </a:p>
            </p:txBody>
          </p:sp>
          <p:sp>
            <p:nvSpPr>
              <p:cNvPr id="50201" name="Oval 13"/>
              <p:cNvSpPr>
                <a:spLocks noChangeArrowheads="1"/>
              </p:cNvSpPr>
              <p:nvPr/>
            </p:nvSpPr>
            <p:spPr bwMode="auto">
              <a:xfrm>
                <a:off x="5943600" y="16764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endParaRPr lang="fr-FR" sz="2800"/>
              </a:p>
            </p:txBody>
          </p:sp>
        </p:grpSp>
      </p:grpSp>
      <p:pic>
        <p:nvPicPr>
          <p:cNvPr id="21" name="Picture 20" descr="ski1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860000">
            <a:off x="6842125" y="1474788"/>
            <a:ext cx="1095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23"/>
          <p:cNvGrpSpPr>
            <a:grpSpLocks/>
          </p:cNvGrpSpPr>
          <p:nvPr/>
        </p:nvGrpSpPr>
        <p:grpSpPr bwMode="auto">
          <a:xfrm>
            <a:off x="2209800" y="4267200"/>
            <a:ext cx="647700" cy="1143000"/>
            <a:chOff x="6096000" y="4800600"/>
            <a:chExt cx="647700" cy="1143000"/>
          </a:xfrm>
        </p:grpSpPr>
        <p:sp>
          <p:nvSpPr>
            <p:cNvPr id="50194" name="Isosceles Triangle 21"/>
            <p:cNvSpPr>
              <a:spLocks noChangeArrowheads="1"/>
            </p:cNvSpPr>
            <p:nvPr/>
          </p:nvSpPr>
          <p:spPr bwMode="auto">
            <a:xfrm rot="5400000">
              <a:off x="6172200" y="4762500"/>
              <a:ext cx="533400" cy="609600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endParaRPr lang="fr-FR" sz="2800"/>
            </a:p>
          </p:txBody>
        </p:sp>
        <p:sp>
          <p:nvSpPr>
            <p:cNvPr id="50195" name="Rectangle 22"/>
            <p:cNvSpPr>
              <a:spLocks noChangeArrowheads="1"/>
            </p:cNvSpPr>
            <p:nvPr/>
          </p:nvSpPr>
          <p:spPr bwMode="auto">
            <a:xfrm>
              <a:off x="6096000" y="4800600"/>
              <a:ext cx="45719" cy="1143000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endParaRPr lang="fr-FR" sz="2800"/>
            </a:p>
          </p:txBody>
        </p: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552575" y="1447800"/>
            <a:ext cx="1085850" cy="52387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/>
              <a:t>13:06</a:t>
            </a:r>
            <a:endParaRPr lang="fr-FR" sz="280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552575" y="1447800"/>
            <a:ext cx="1085850" cy="52387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/>
              <a:t>13:03</a:t>
            </a:r>
            <a:endParaRPr lang="fr-FR" sz="2800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552575" y="1447800"/>
            <a:ext cx="1085850" cy="52387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/>
              <a:t>12:57</a:t>
            </a:r>
            <a:endParaRPr lang="fr-FR" sz="2800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554163" y="1457325"/>
            <a:ext cx="1085850" cy="52387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/>
              <a:t>13:00</a:t>
            </a:r>
            <a:endParaRPr lang="fr-FR" sz="2800"/>
          </a:p>
        </p:txBody>
      </p:sp>
      <p:sp>
        <p:nvSpPr>
          <p:cNvPr id="30" name="ZoneTexte 29"/>
          <p:cNvSpPr txBox="1">
            <a:spLocks noChangeArrowheads="1"/>
          </p:cNvSpPr>
          <p:nvPr/>
        </p:nvSpPr>
        <p:spPr bwMode="auto">
          <a:xfrm>
            <a:off x="618618" y="5953125"/>
            <a:ext cx="7830564" cy="495229"/>
          </a:xfrm>
          <a:prstGeom prst="rect">
            <a:avLst/>
          </a:prstGeom>
          <a:noFill/>
          <a:ln w="28575" cmpd="sng">
            <a:solidFill>
              <a:schemeClr val="accent1"/>
            </a:solidFill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pPr algn="ctr"/>
            <a:r>
              <a:rPr lang="fr-FR" sz="2800"/>
              <a:t>Le drapeau ajoute le lien de causalit</a:t>
            </a:r>
            <a:r>
              <a:rPr lang="en-US" sz="2800"/>
              <a:t>é manquant</a:t>
            </a:r>
            <a:endParaRPr lang="fr-FR" sz="2800"/>
          </a:p>
        </p:txBody>
      </p:sp>
      <p:sp>
        <p:nvSpPr>
          <p:cNvPr id="28" name="Espace réservé de la date 1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  <p:sp>
        <p:nvSpPr>
          <p:cNvPr id="31" name="Espace réservé du numéro de diapositive 10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32" name="Espace réservé du pied de page 6"/>
          <p:cNvSpPr>
            <a:spLocks noGrp="1"/>
          </p:cNvSpPr>
          <p:nvPr>
            <p:ph type="ftr" sz="quarter" idx="15"/>
          </p:nvPr>
        </p:nvSpPr>
        <p:spPr>
          <a:xfrm>
            <a:off x="4644008" y="6562800"/>
            <a:ext cx="3280792" cy="365125"/>
          </a:xfrm>
        </p:spPr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6290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0.01572 C 0.07743 -0.03377 0.14827 -0.08303 0.18056 -0.07933 C 0.21302 -0.07539 0.19757 0.01919 0.20087 0.03908 " pathEditMode="relative" rAng="0" ptsTypes="aaA">
                                      <p:cBhvr>
                                        <p:cTn id="17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00" y="-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4.81481E-6 L 0.54167 -0.3282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00" y="-1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C -0.03576 0.03056 -0.07031 0.06389 -0.08177 0.11088 C -0.09288 0.15671 -0.03559 0.25486 -0.06771 0.27801 C -0.10035 0.30209 -0.22309 0.2257 -0.27465 0.25324 C -0.32743 0.28056 -0.34687 0.41667 -0.38246 0.44375 C -0.41736 0.47246 -0.46285 0.41991 -0.48559 0.41621 C -0.50816 0.41204 -0.51337 0.41482 -0.51771 0.41852 " pathEditMode="relative" rAng="0" ptsTypes="aaaaaaA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00" y="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087 0.03909 C 0.20764 -0.01618 0.21458 -0.07123 0.18142 -0.07423 C 0.14826 -0.07724 0.03177 0.00394 0.00226 0.02105 " pathEditMode="relative" ptsTypes="aaA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019560"/>
            <a:ext cx="6588224" cy="519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auto">
          <a:xfrm>
            <a:off x="323528" y="5453147"/>
            <a:ext cx="8820472" cy="100999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sz="3600" dirty="0" smtClean="0"/>
              <a:t>Le premier bug informatique</a:t>
            </a:r>
            <a:endParaRPr lang="fr-FR" sz="3600" dirty="0"/>
          </a:p>
        </p:txBody>
      </p:sp>
      <p:sp>
        <p:nvSpPr>
          <p:cNvPr id="9" name="ZoneTexte 8"/>
          <p:cNvSpPr txBox="1"/>
          <p:nvPr/>
        </p:nvSpPr>
        <p:spPr>
          <a:xfrm>
            <a:off x="1100770" y="5666435"/>
            <a:ext cx="6845188" cy="54357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tIns="46800" bIns="64800" rtlCol="0" anchor="ctr" anchorCtr="0">
            <a:spAutoFit/>
          </a:bodyPr>
          <a:lstStyle/>
          <a:p>
            <a:pPr algn="ctr">
              <a:buNone/>
            </a:pPr>
            <a:r>
              <a:rPr lang="fr-FR" sz="2800" dirty="0" smtClean="0"/>
              <a:t>Grace Hopper, 9 septembre 1947, 15h45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41" y="1772816"/>
            <a:ext cx="2589535" cy="303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>
          <a:xfrm>
            <a:off x="4644008" y="6562800"/>
            <a:ext cx="3280792" cy="365125"/>
          </a:xfrm>
        </p:spPr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485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e 30"/>
          <p:cNvGrpSpPr>
            <a:grpSpLocks/>
          </p:cNvGrpSpPr>
          <p:nvPr/>
        </p:nvGrpSpPr>
        <p:grpSpPr bwMode="auto">
          <a:xfrm>
            <a:off x="2819400" y="1905000"/>
            <a:ext cx="3200400" cy="3124200"/>
            <a:chOff x="2819400" y="1905000"/>
            <a:chExt cx="3200400" cy="3124200"/>
          </a:xfrm>
        </p:grpSpPr>
        <p:cxnSp>
          <p:nvCxnSpPr>
            <p:cNvPr id="51219" name="Straight Connector 17"/>
            <p:cNvCxnSpPr>
              <a:cxnSpLocks noChangeShapeType="1"/>
            </p:cNvCxnSpPr>
            <p:nvPr/>
          </p:nvCxnSpPr>
          <p:spPr bwMode="auto">
            <a:xfrm rot="5400000" flipH="1" flipV="1">
              <a:off x="3771900" y="1409700"/>
              <a:ext cx="1295400" cy="28956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1220" name="Straight Connector 18"/>
            <p:cNvCxnSpPr>
              <a:cxnSpLocks noChangeShapeType="1"/>
            </p:cNvCxnSpPr>
            <p:nvPr/>
          </p:nvCxnSpPr>
          <p:spPr bwMode="auto">
            <a:xfrm rot="5400000" flipH="1" flipV="1">
              <a:off x="3771900" y="1104900"/>
              <a:ext cx="1295400" cy="28956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51221" name="Group 14"/>
            <p:cNvGrpSpPr>
              <a:grpSpLocks/>
            </p:cNvGrpSpPr>
            <p:nvPr/>
          </p:nvGrpSpPr>
          <p:grpSpPr bwMode="auto">
            <a:xfrm>
              <a:off x="2819400" y="3200400"/>
              <a:ext cx="304800" cy="1828800"/>
              <a:chOff x="3048000" y="2971800"/>
              <a:chExt cx="304800" cy="1828800"/>
            </a:xfrm>
          </p:grpSpPr>
          <p:sp>
            <p:nvSpPr>
              <p:cNvPr id="51225" name="Rectangle 37"/>
              <p:cNvSpPr>
                <a:spLocks noChangeArrowheads="1"/>
              </p:cNvSpPr>
              <p:nvPr/>
            </p:nvSpPr>
            <p:spPr bwMode="auto">
              <a:xfrm>
                <a:off x="3162300" y="3124200"/>
                <a:ext cx="76200" cy="1676400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endParaRPr lang="fr-FR" sz="2800"/>
              </a:p>
            </p:txBody>
          </p:sp>
          <p:sp>
            <p:nvSpPr>
              <p:cNvPr id="51226" name="Oval 11"/>
              <p:cNvSpPr>
                <a:spLocks noChangeArrowheads="1"/>
              </p:cNvSpPr>
              <p:nvPr/>
            </p:nvSpPr>
            <p:spPr bwMode="auto">
              <a:xfrm>
                <a:off x="3048000" y="29718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endParaRPr lang="fr-FR" sz="2800"/>
              </a:p>
            </p:txBody>
          </p:sp>
        </p:grpSp>
        <p:grpSp>
          <p:nvGrpSpPr>
            <p:cNvPr id="51222" name="Group 15"/>
            <p:cNvGrpSpPr>
              <a:grpSpLocks/>
            </p:cNvGrpSpPr>
            <p:nvPr/>
          </p:nvGrpSpPr>
          <p:grpSpPr bwMode="auto">
            <a:xfrm>
              <a:off x="5715000" y="1905000"/>
              <a:ext cx="304800" cy="1828800"/>
              <a:chOff x="5943600" y="1676400"/>
              <a:chExt cx="304800" cy="1828800"/>
            </a:xfrm>
          </p:grpSpPr>
          <p:sp>
            <p:nvSpPr>
              <p:cNvPr id="51223" name="Rectangle 35"/>
              <p:cNvSpPr>
                <a:spLocks noChangeArrowheads="1"/>
              </p:cNvSpPr>
              <p:nvPr/>
            </p:nvSpPr>
            <p:spPr bwMode="auto">
              <a:xfrm>
                <a:off x="6057900" y="1828800"/>
                <a:ext cx="76200" cy="1676400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endParaRPr lang="fr-FR" sz="2800"/>
              </a:p>
            </p:txBody>
          </p:sp>
          <p:sp>
            <p:nvSpPr>
              <p:cNvPr id="51224" name="Oval 13"/>
              <p:cNvSpPr>
                <a:spLocks noChangeArrowheads="1"/>
              </p:cNvSpPr>
              <p:nvPr/>
            </p:nvSpPr>
            <p:spPr bwMode="auto">
              <a:xfrm>
                <a:off x="5943600" y="16764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endParaRPr lang="fr-FR" sz="2800"/>
              </a:p>
            </p:txBody>
          </p:sp>
        </p:grpSp>
      </p:grpSp>
      <p:pic>
        <p:nvPicPr>
          <p:cNvPr id="24" name="Picture 23" descr="Portabl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352800"/>
            <a:ext cx="94138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ski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620000" flipH="1">
            <a:off x="1595438" y="4068763"/>
            <a:ext cx="1095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ki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962400"/>
            <a:ext cx="1095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7" descr="ski2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380000" flipH="1">
            <a:off x="1544638" y="3986213"/>
            <a:ext cx="13525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0" name="Title 6"/>
          <p:cNvSpPr>
            <a:spLocks noGrp="1"/>
          </p:cNvSpPr>
          <p:nvPr>
            <p:ph type="title"/>
          </p:nvPr>
        </p:nvSpPr>
        <p:spPr bwMode="auto">
          <a:xfrm>
            <a:off x="228600" y="115888"/>
            <a:ext cx="8686800" cy="6461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Le ski au 21</a:t>
            </a:r>
            <a:r>
              <a:rPr lang="fr-FR" sz="1100" smtClean="0"/>
              <a:t> </a:t>
            </a:r>
            <a:r>
              <a:rPr lang="fr-FR" baseline="30000" smtClean="0"/>
              <a:t>e</a:t>
            </a:r>
            <a:r>
              <a:rPr lang="fr-FR" smtClean="0"/>
              <a:t> siècle</a:t>
            </a:r>
          </a:p>
        </p:txBody>
      </p:sp>
      <p:pic>
        <p:nvPicPr>
          <p:cNvPr id="21" name="Picture 20" descr="ski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860000">
            <a:off x="6842125" y="1474788"/>
            <a:ext cx="1095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Portable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1066800"/>
            <a:ext cx="94138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7466" y="5953780"/>
            <a:ext cx="9006843" cy="495229"/>
          </a:xfrm>
          <a:prstGeom prst="rect">
            <a:avLst/>
          </a:prstGeom>
          <a:noFill/>
          <a:ln w="28575" cmpd="sng">
            <a:solidFill>
              <a:srgbClr val="FF0000"/>
            </a:solidFill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pPr algn="ctr"/>
            <a:r>
              <a:rPr lang="fr-FR" sz="2800"/>
              <a:t>On peut même prévenir d’avance qu’on sera en retard !</a:t>
            </a:r>
          </a:p>
        </p:txBody>
      </p:sp>
      <p:sp>
        <p:nvSpPr>
          <p:cNvPr id="51214" name="Rounded Rectangle 25"/>
          <p:cNvSpPr>
            <a:spLocks noChangeArrowheads="1"/>
          </p:cNvSpPr>
          <p:nvPr/>
        </p:nvSpPr>
        <p:spPr bwMode="auto">
          <a:xfrm>
            <a:off x="1447800" y="1430338"/>
            <a:ext cx="1295400" cy="5794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endParaRPr lang="fr-FR" sz="2800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552575" y="1447800"/>
            <a:ext cx="1085850" cy="52387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800"/>
              <a:t>13:06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552575" y="1447800"/>
            <a:ext cx="1085850" cy="52387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800"/>
              <a:t>13:03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552575" y="1447800"/>
            <a:ext cx="1085850" cy="52387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800"/>
              <a:t>12:57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554163" y="1457325"/>
            <a:ext cx="1085850" cy="52387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800"/>
              <a:t>13:00</a:t>
            </a:r>
          </a:p>
        </p:txBody>
      </p:sp>
      <p:sp>
        <p:nvSpPr>
          <p:cNvPr id="31" name="Espace réservé de la date 1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  <p:sp>
        <p:nvSpPr>
          <p:cNvPr id="32" name="Espace réservé du numéro de diapositive 10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33" name="Espace réservé du pied de page 6"/>
          <p:cNvSpPr>
            <a:spLocks noGrp="1"/>
          </p:cNvSpPr>
          <p:nvPr>
            <p:ph type="ftr" sz="quarter" idx="15"/>
          </p:nvPr>
        </p:nvSpPr>
        <p:spPr>
          <a:xfrm>
            <a:off x="4644008" y="6562800"/>
            <a:ext cx="3280792" cy="365125"/>
          </a:xfrm>
        </p:spPr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7317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211 -0.04973 L 0.57378 -0.3779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00" y="-1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C -0.03368 0.03079 -0.06632 0.06296 -0.07673 0.10857 C -0.0875 0.15371 -0.03351 0.24931 -0.06406 0.27199 C -0.09514 0.29584 -0.21146 0.22037 -0.26111 0.24792 C -0.31094 0.27431 -0.32969 0.40764 -0.36302 0.43426 C -0.3967 0.46134 -0.43958 0.41065 -0.46163 0.40648 C -0.48316 0.40255 -0.48854 0.40533 -0.49271 0.40903 " pathEditMode="relative" rAng="0" ptsTypes="aaaaaaA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00" y="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Outils de simulation discrète / continue</a:t>
            </a:r>
            <a:endParaRPr lang="fr-FR" dirty="0"/>
          </a:p>
        </p:txBody>
      </p:sp>
      <p:sp>
        <p:nvSpPr>
          <p:cNvPr id="6" name="Ellipse 5"/>
          <p:cNvSpPr/>
          <p:nvPr/>
        </p:nvSpPr>
        <p:spPr bwMode="auto">
          <a:xfrm>
            <a:off x="2339753" y="1340768"/>
            <a:ext cx="1008112" cy="1008112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5292081" y="1340768"/>
            <a:ext cx="1008112" cy="1008112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Imag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627785" y="2420888"/>
            <a:ext cx="372616" cy="432048"/>
          </a:xfrm>
          <a:prstGeom prst="rect">
            <a:avLst/>
          </a:prstGeom>
        </p:spPr>
      </p:pic>
      <p:pic>
        <p:nvPicPr>
          <p:cNvPr id="9" name="Image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5580113" y="2420887"/>
            <a:ext cx="372615" cy="414845"/>
          </a:xfrm>
          <a:prstGeom prst="rect">
            <a:avLst/>
          </a:prstGeom>
          <a:noFill/>
          <a:ln/>
          <a:effectLst/>
        </p:spPr>
      </p:pic>
      <p:pic>
        <p:nvPicPr>
          <p:cNvPr id="10" name="Image 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7079706" y="2420887"/>
            <a:ext cx="372614" cy="414844"/>
          </a:xfrm>
          <a:prstGeom prst="rect">
            <a:avLst/>
          </a:prstGeom>
          <a:noFill/>
          <a:ln/>
          <a:effectLst/>
        </p:spPr>
      </p:pic>
      <p:pic>
        <p:nvPicPr>
          <p:cNvPr id="11" name="Image 1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339846" y="3573016"/>
            <a:ext cx="8222819" cy="2377904"/>
          </a:xfrm>
          <a:prstGeom prst="rect">
            <a:avLst/>
          </a:prstGeom>
          <a:noFill/>
          <a:ln/>
          <a:effectLst/>
        </p:spPr>
      </p:pic>
      <p:sp>
        <p:nvSpPr>
          <p:cNvPr id="13" name="Ellipse 12"/>
          <p:cNvSpPr/>
          <p:nvPr/>
        </p:nvSpPr>
        <p:spPr bwMode="auto">
          <a:xfrm>
            <a:off x="4293434" y="1347686"/>
            <a:ext cx="1008112" cy="1008112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1331641" y="1069514"/>
            <a:ext cx="6192687" cy="1299602"/>
            <a:chOff x="1331641" y="1069514"/>
            <a:chExt cx="6192687" cy="1299602"/>
          </a:xfrm>
        </p:grpSpPr>
        <p:cxnSp>
          <p:nvCxnSpPr>
            <p:cNvPr id="15" name="Connecteur droit 14"/>
            <p:cNvCxnSpPr/>
            <p:nvPr/>
          </p:nvCxnSpPr>
          <p:spPr bwMode="auto">
            <a:xfrm>
              <a:off x="1331641" y="2365658"/>
              <a:ext cx="5976664" cy="0"/>
            </a:xfrm>
            <a:prstGeom prst="lin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Connecteur droit 15"/>
            <p:cNvCxnSpPr/>
            <p:nvPr/>
          </p:nvCxnSpPr>
          <p:spPr bwMode="auto">
            <a:xfrm rot="5400000">
              <a:off x="6660233" y="1717586"/>
              <a:ext cx="1296144" cy="0"/>
            </a:xfrm>
            <a:prstGeom prst="lin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Connecteur droit 16"/>
            <p:cNvCxnSpPr/>
            <p:nvPr/>
          </p:nvCxnSpPr>
          <p:spPr bwMode="auto">
            <a:xfrm>
              <a:off x="7299916" y="1273492"/>
              <a:ext cx="216023" cy="0"/>
            </a:xfrm>
            <a:prstGeom prst="lin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Connecteur droit 17"/>
            <p:cNvCxnSpPr/>
            <p:nvPr/>
          </p:nvCxnSpPr>
          <p:spPr bwMode="auto">
            <a:xfrm>
              <a:off x="7299915" y="1430010"/>
              <a:ext cx="216023" cy="0"/>
            </a:xfrm>
            <a:prstGeom prst="lin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Connecteur droit 18"/>
            <p:cNvCxnSpPr/>
            <p:nvPr/>
          </p:nvCxnSpPr>
          <p:spPr bwMode="auto">
            <a:xfrm>
              <a:off x="7299914" y="1586528"/>
              <a:ext cx="216023" cy="0"/>
            </a:xfrm>
            <a:prstGeom prst="lin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Connecteur droit 19"/>
            <p:cNvCxnSpPr/>
            <p:nvPr/>
          </p:nvCxnSpPr>
          <p:spPr bwMode="auto">
            <a:xfrm>
              <a:off x="7299913" y="1743046"/>
              <a:ext cx="216023" cy="0"/>
            </a:xfrm>
            <a:prstGeom prst="lin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Connecteur droit 20"/>
            <p:cNvCxnSpPr/>
            <p:nvPr/>
          </p:nvCxnSpPr>
          <p:spPr bwMode="auto">
            <a:xfrm>
              <a:off x="7299912" y="1899564"/>
              <a:ext cx="216023" cy="0"/>
            </a:xfrm>
            <a:prstGeom prst="lin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Connecteur droit 21"/>
            <p:cNvCxnSpPr/>
            <p:nvPr/>
          </p:nvCxnSpPr>
          <p:spPr bwMode="auto">
            <a:xfrm>
              <a:off x="7299911" y="2056082"/>
              <a:ext cx="216023" cy="0"/>
            </a:xfrm>
            <a:prstGeom prst="lin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Connecteur droit 22"/>
            <p:cNvCxnSpPr/>
            <p:nvPr/>
          </p:nvCxnSpPr>
          <p:spPr bwMode="auto">
            <a:xfrm>
              <a:off x="7299910" y="2212600"/>
              <a:ext cx="216023" cy="0"/>
            </a:xfrm>
            <a:prstGeom prst="lin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Connecteur droit 23"/>
            <p:cNvCxnSpPr/>
            <p:nvPr/>
          </p:nvCxnSpPr>
          <p:spPr bwMode="auto">
            <a:xfrm>
              <a:off x="7299909" y="2369116"/>
              <a:ext cx="216023" cy="0"/>
            </a:xfrm>
            <a:prstGeom prst="lin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Connecteur droit 24"/>
            <p:cNvCxnSpPr/>
            <p:nvPr/>
          </p:nvCxnSpPr>
          <p:spPr bwMode="auto">
            <a:xfrm>
              <a:off x="7308305" y="1116974"/>
              <a:ext cx="216023" cy="0"/>
            </a:xfrm>
            <a:prstGeom prst="lin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Connecteur droit 25"/>
            <p:cNvCxnSpPr/>
            <p:nvPr/>
          </p:nvCxnSpPr>
          <p:spPr bwMode="auto">
            <a:xfrm rot="5400000">
              <a:off x="6867860" y="1717586"/>
              <a:ext cx="1296144" cy="0"/>
            </a:xfrm>
            <a:prstGeom prst="lin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7" name="Groupe 55"/>
          <p:cNvGrpSpPr/>
          <p:nvPr/>
        </p:nvGrpSpPr>
        <p:grpSpPr>
          <a:xfrm>
            <a:off x="2123728" y="4269600"/>
            <a:ext cx="6552728" cy="1463655"/>
            <a:chOff x="2123728" y="4189066"/>
            <a:chExt cx="6552728" cy="1688206"/>
          </a:xfrm>
        </p:grpSpPr>
        <p:sp>
          <p:nvSpPr>
            <p:cNvPr id="28" name="Rectangle à coins arrondis 27"/>
            <p:cNvSpPr/>
            <p:nvPr/>
          </p:nvSpPr>
          <p:spPr bwMode="auto">
            <a:xfrm>
              <a:off x="2123728" y="4761968"/>
              <a:ext cx="6552728" cy="1115304"/>
            </a:xfrm>
            <a:prstGeom prst="roundRect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4011343" y="4189066"/>
              <a:ext cx="2818976" cy="570950"/>
            </a:xfrm>
            <a:prstGeom prst="rect">
              <a:avLst/>
            </a:prstGeom>
            <a:ln w="28575">
              <a:solidFill>
                <a:schemeClr val="tx2"/>
              </a:solidFill>
            </a:ln>
          </p:spPr>
          <p:txBody>
            <a:bodyPr wrap="none" tIns="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800" b="0" i="0" u="none" strike="noStrike" kern="0" cap="none" spc="0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chocs </a:t>
              </a:r>
              <a:r>
                <a:rPr kumimoji="0" lang="fr-FR" sz="2800" b="0" i="0" u="none" strike="noStrike" kern="0" cap="none" spc="0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sym typeface="Symbol"/>
                </a:rPr>
                <a:t>→ actions</a:t>
              </a:r>
              <a:r>
                <a:rPr kumimoji="0" lang="fr-FR" sz="2800" b="0" i="0" u="none" strike="noStrike" kern="0" cap="none" spc="0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 </a:t>
              </a:r>
            </a:p>
          </p:txBody>
        </p:sp>
      </p:grpSp>
      <p:grpSp>
        <p:nvGrpSpPr>
          <p:cNvPr id="30" name="Groupe 42"/>
          <p:cNvGrpSpPr/>
          <p:nvPr/>
        </p:nvGrpSpPr>
        <p:grpSpPr>
          <a:xfrm>
            <a:off x="2339752" y="1340768"/>
            <a:ext cx="1656184" cy="1008112"/>
            <a:chOff x="2339752" y="1340768"/>
            <a:chExt cx="1656184" cy="1008112"/>
          </a:xfrm>
        </p:grpSpPr>
        <p:sp>
          <p:nvSpPr>
            <p:cNvPr id="31" name="Ellipse 30"/>
            <p:cNvSpPr/>
            <p:nvPr/>
          </p:nvSpPr>
          <p:spPr bwMode="auto">
            <a:xfrm>
              <a:off x="2339752" y="1340768"/>
              <a:ext cx="1008112" cy="1008112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2" name="Connecteur droit avec flèche 31"/>
            <p:cNvCxnSpPr/>
            <p:nvPr/>
          </p:nvCxnSpPr>
          <p:spPr bwMode="auto">
            <a:xfrm>
              <a:off x="2843808" y="1844824"/>
              <a:ext cx="1152128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3" name="ZoneTexte 32"/>
            <p:cNvSpPr txBox="1"/>
            <p:nvPr/>
          </p:nvSpPr>
          <p:spPr>
            <a:xfrm>
              <a:off x="3491880" y="1340768"/>
              <a:ext cx="364202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v</a:t>
              </a:r>
              <a:endParaRPr kumimoji="0" lang="fr-FR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4" name="Image 33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2606669" y="1482176"/>
              <a:ext cx="414845" cy="290640"/>
            </a:xfrm>
            <a:prstGeom prst="rect">
              <a:avLst/>
            </a:prstGeom>
            <a:noFill/>
            <a:ln/>
            <a:effectLst/>
          </p:spPr>
        </p:pic>
      </p:grpSp>
    </p:spTree>
    <p:extLst>
      <p:ext uri="{BB962C8B-B14F-4D97-AF65-F5344CB8AC3E}">
        <p14:creationId xmlns:p14="http://schemas.microsoft.com/office/powerpoint/2010/main" val="373579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841E-6 L 0.21267 -4.81841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841E-6 L 0.11025 -4.81841E-6 " pathEditMode="relative" rAng="0" ptsTypes="AA">
                                      <p:cBhvr>
                                        <p:cTn id="1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841E-6 L -0.63594 0.00093 " pathEditMode="relative" rAng="0" ptsTypes="AA">
                                      <p:cBhvr>
                                        <p:cTn id="1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0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 6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588224" y="3933055"/>
            <a:ext cx="415674" cy="291221"/>
          </a:xfrm>
          <a:prstGeom prst="rect">
            <a:avLst/>
          </a:prstGeom>
          <a:noFill/>
          <a:ln/>
          <a:effectLst/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77426" y="3644241"/>
            <a:ext cx="1224657" cy="130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Outils de simulation discrète / continue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35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21757" y="1351652"/>
            <a:ext cx="130751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67354" y="1351652"/>
            <a:ext cx="130751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Image 3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6603999" y="2492894"/>
            <a:ext cx="1324025" cy="414844"/>
          </a:xfrm>
          <a:prstGeom prst="rect">
            <a:avLst/>
          </a:prstGeom>
          <a:noFill/>
          <a:ln/>
          <a:effectLst/>
        </p:spPr>
      </p:pic>
      <p:grpSp>
        <p:nvGrpSpPr>
          <p:cNvPr id="39" name="Groupe 38"/>
          <p:cNvGrpSpPr/>
          <p:nvPr/>
        </p:nvGrpSpPr>
        <p:grpSpPr>
          <a:xfrm>
            <a:off x="6283389" y="1412776"/>
            <a:ext cx="1008112" cy="1008112"/>
            <a:chOff x="6300192" y="1340768"/>
            <a:chExt cx="1008112" cy="1008112"/>
          </a:xfrm>
        </p:grpSpPr>
        <p:sp>
          <p:nvSpPr>
            <p:cNvPr id="40" name="Ellipse 39"/>
            <p:cNvSpPr/>
            <p:nvPr/>
          </p:nvSpPr>
          <p:spPr bwMode="auto">
            <a:xfrm>
              <a:off x="6300192" y="1340768"/>
              <a:ext cx="1008112" cy="1008112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1" name="Image 40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6588224" y="1484783"/>
              <a:ext cx="415674" cy="291221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42" name="Image 4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2627784" y="2492896"/>
            <a:ext cx="372616" cy="432048"/>
          </a:xfrm>
          <a:prstGeom prst="rect">
            <a:avLst/>
          </a:prstGeom>
        </p:spPr>
      </p:pic>
      <p:grpSp>
        <p:nvGrpSpPr>
          <p:cNvPr id="43" name="Groupe 42"/>
          <p:cNvGrpSpPr/>
          <p:nvPr/>
        </p:nvGrpSpPr>
        <p:grpSpPr>
          <a:xfrm>
            <a:off x="2339752" y="1412776"/>
            <a:ext cx="1656184" cy="1008112"/>
            <a:chOff x="2339752" y="1340768"/>
            <a:chExt cx="1656184" cy="1008112"/>
          </a:xfrm>
        </p:grpSpPr>
        <p:sp>
          <p:nvSpPr>
            <p:cNvPr id="44" name="Ellipse 43"/>
            <p:cNvSpPr/>
            <p:nvPr/>
          </p:nvSpPr>
          <p:spPr bwMode="auto">
            <a:xfrm>
              <a:off x="2339752" y="1340768"/>
              <a:ext cx="1008112" cy="1008112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5" name="Connecteur droit avec flèche 44"/>
            <p:cNvCxnSpPr/>
            <p:nvPr/>
          </p:nvCxnSpPr>
          <p:spPr bwMode="auto">
            <a:xfrm>
              <a:off x="2843808" y="1844824"/>
              <a:ext cx="1152128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6" name="ZoneTexte 45"/>
            <p:cNvSpPr txBox="1"/>
            <p:nvPr/>
          </p:nvSpPr>
          <p:spPr>
            <a:xfrm>
              <a:off x="3491880" y="1340768"/>
              <a:ext cx="364202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v</a:t>
              </a:r>
              <a:endParaRPr kumimoji="0" lang="fr-FR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7" name="Image 46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2606669" y="1482176"/>
              <a:ext cx="414845" cy="29064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48" name="Groupe 47"/>
          <p:cNvGrpSpPr/>
          <p:nvPr/>
        </p:nvGrpSpPr>
        <p:grpSpPr>
          <a:xfrm>
            <a:off x="1331641" y="1141522"/>
            <a:ext cx="6192687" cy="1299602"/>
            <a:chOff x="1331641" y="1069514"/>
            <a:chExt cx="6192687" cy="1299602"/>
          </a:xfrm>
        </p:grpSpPr>
        <p:cxnSp>
          <p:nvCxnSpPr>
            <p:cNvPr id="49" name="Connecteur droit 48"/>
            <p:cNvCxnSpPr/>
            <p:nvPr/>
          </p:nvCxnSpPr>
          <p:spPr bwMode="auto">
            <a:xfrm>
              <a:off x="1331641" y="2365658"/>
              <a:ext cx="5976664" cy="0"/>
            </a:xfrm>
            <a:prstGeom prst="lin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Connecteur droit 49"/>
            <p:cNvCxnSpPr/>
            <p:nvPr/>
          </p:nvCxnSpPr>
          <p:spPr bwMode="auto">
            <a:xfrm rot="5400000">
              <a:off x="6660233" y="1717586"/>
              <a:ext cx="1296144" cy="0"/>
            </a:xfrm>
            <a:prstGeom prst="lin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Connecteur droit 50"/>
            <p:cNvCxnSpPr/>
            <p:nvPr/>
          </p:nvCxnSpPr>
          <p:spPr bwMode="auto">
            <a:xfrm>
              <a:off x="7299916" y="1273492"/>
              <a:ext cx="216023" cy="0"/>
            </a:xfrm>
            <a:prstGeom prst="lin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Connecteur droit 51"/>
            <p:cNvCxnSpPr/>
            <p:nvPr/>
          </p:nvCxnSpPr>
          <p:spPr bwMode="auto">
            <a:xfrm>
              <a:off x="7299915" y="1430010"/>
              <a:ext cx="216023" cy="0"/>
            </a:xfrm>
            <a:prstGeom prst="lin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Connecteur droit 52"/>
            <p:cNvCxnSpPr/>
            <p:nvPr/>
          </p:nvCxnSpPr>
          <p:spPr bwMode="auto">
            <a:xfrm>
              <a:off x="7299914" y="1586528"/>
              <a:ext cx="216023" cy="0"/>
            </a:xfrm>
            <a:prstGeom prst="lin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Connecteur droit 53"/>
            <p:cNvCxnSpPr/>
            <p:nvPr/>
          </p:nvCxnSpPr>
          <p:spPr bwMode="auto">
            <a:xfrm>
              <a:off x="7299913" y="1743046"/>
              <a:ext cx="216023" cy="0"/>
            </a:xfrm>
            <a:prstGeom prst="lin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Connecteur droit 54"/>
            <p:cNvCxnSpPr/>
            <p:nvPr/>
          </p:nvCxnSpPr>
          <p:spPr bwMode="auto">
            <a:xfrm>
              <a:off x="7299912" y="1899564"/>
              <a:ext cx="216023" cy="0"/>
            </a:xfrm>
            <a:prstGeom prst="lin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Connecteur droit 55"/>
            <p:cNvCxnSpPr/>
            <p:nvPr/>
          </p:nvCxnSpPr>
          <p:spPr bwMode="auto">
            <a:xfrm>
              <a:off x="7299911" y="2056082"/>
              <a:ext cx="216023" cy="0"/>
            </a:xfrm>
            <a:prstGeom prst="lin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Connecteur droit 56"/>
            <p:cNvCxnSpPr/>
            <p:nvPr/>
          </p:nvCxnSpPr>
          <p:spPr bwMode="auto">
            <a:xfrm>
              <a:off x="7299910" y="2212600"/>
              <a:ext cx="216023" cy="0"/>
            </a:xfrm>
            <a:prstGeom prst="lin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Connecteur droit 57"/>
            <p:cNvCxnSpPr/>
            <p:nvPr/>
          </p:nvCxnSpPr>
          <p:spPr bwMode="auto">
            <a:xfrm>
              <a:off x="7299909" y="2369116"/>
              <a:ext cx="216023" cy="0"/>
            </a:xfrm>
            <a:prstGeom prst="lin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Connecteur droit 58"/>
            <p:cNvCxnSpPr/>
            <p:nvPr/>
          </p:nvCxnSpPr>
          <p:spPr bwMode="auto">
            <a:xfrm>
              <a:off x="7308305" y="1116974"/>
              <a:ext cx="216023" cy="0"/>
            </a:xfrm>
            <a:prstGeom prst="lin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Connecteur droit 59"/>
            <p:cNvCxnSpPr/>
            <p:nvPr/>
          </p:nvCxnSpPr>
          <p:spPr bwMode="auto">
            <a:xfrm rot="5400000">
              <a:off x="6867860" y="1717586"/>
              <a:ext cx="1296144" cy="0"/>
            </a:xfrm>
            <a:prstGeom prst="lin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61" name="Connecteur droit 60"/>
          <p:cNvCxnSpPr/>
          <p:nvPr/>
        </p:nvCxnSpPr>
        <p:spPr bwMode="auto">
          <a:xfrm flipV="1">
            <a:off x="971600" y="980728"/>
            <a:ext cx="7200800" cy="1728192"/>
          </a:xfrm>
          <a:prstGeom prst="lin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Connecteur droit 61"/>
          <p:cNvCxnSpPr/>
          <p:nvPr/>
        </p:nvCxnSpPr>
        <p:spPr bwMode="auto">
          <a:xfrm flipH="1" flipV="1">
            <a:off x="971600" y="980728"/>
            <a:ext cx="7200800" cy="1539552"/>
          </a:xfrm>
          <a:prstGeom prst="lin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76529" y="3640777"/>
            <a:ext cx="1224657" cy="130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31479" y="3640777"/>
            <a:ext cx="1224657" cy="130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Ellipse 67"/>
          <p:cNvSpPr/>
          <p:nvPr/>
        </p:nvSpPr>
        <p:spPr bwMode="auto">
          <a:xfrm>
            <a:off x="6300192" y="3789040"/>
            <a:ext cx="1008112" cy="1008112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1" name="Image 7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2627784" y="4869160"/>
            <a:ext cx="372616" cy="432048"/>
          </a:xfrm>
          <a:prstGeom prst="rect">
            <a:avLst/>
          </a:prstGeom>
        </p:spPr>
      </p:pic>
      <p:pic>
        <p:nvPicPr>
          <p:cNvPr id="72" name="Image 71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6603999" y="4869158"/>
            <a:ext cx="1324025" cy="414844"/>
          </a:xfrm>
          <a:prstGeom prst="rect">
            <a:avLst/>
          </a:prstGeom>
          <a:noFill/>
          <a:ln/>
          <a:effectLst/>
        </p:spPr>
      </p:pic>
      <p:grpSp>
        <p:nvGrpSpPr>
          <p:cNvPr id="73" name="Groupe 8"/>
          <p:cNvGrpSpPr/>
          <p:nvPr/>
        </p:nvGrpSpPr>
        <p:grpSpPr>
          <a:xfrm>
            <a:off x="2339752" y="3789040"/>
            <a:ext cx="1656184" cy="1008112"/>
            <a:chOff x="2339752" y="1340768"/>
            <a:chExt cx="1656184" cy="1008112"/>
          </a:xfrm>
        </p:grpSpPr>
        <p:sp>
          <p:nvSpPr>
            <p:cNvPr id="74" name="Ellipse 73"/>
            <p:cNvSpPr/>
            <p:nvPr/>
          </p:nvSpPr>
          <p:spPr bwMode="auto">
            <a:xfrm>
              <a:off x="2339752" y="1340768"/>
              <a:ext cx="1008112" cy="1008112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5" name="Connecteur droit avec flèche 74"/>
            <p:cNvCxnSpPr/>
            <p:nvPr/>
          </p:nvCxnSpPr>
          <p:spPr bwMode="auto">
            <a:xfrm>
              <a:off x="2843808" y="1844824"/>
              <a:ext cx="1152128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6" name="ZoneTexte 75"/>
            <p:cNvSpPr txBox="1"/>
            <p:nvPr/>
          </p:nvSpPr>
          <p:spPr>
            <a:xfrm>
              <a:off x="3491880" y="1340768"/>
              <a:ext cx="364202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v</a:t>
              </a:r>
              <a:endParaRPr kumimoji="0" lang="fr-FR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77" name="Image 76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2606669" y="1482176"/>
              <a:ext cx="414845" cy="29064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4" name="Groupe 47"/>
          <p:cNvGrpSpPr/>
          <p:nvPr/>
        </p:nvGrpSpPr>
        <p:grpSpPr>
          <a:xfrm>
            <a:off x="1331641" y="3518758"/>
            <a:ext cx="6192687" cy="1299602"/>
            <a:chOff x="1331641" y="1069514"/>
            <a:chExt cx="6192687" cy="1299602"/>
          </a:xfrm>
        </p:grpSpPr>
        <p:cxnSp>
          <p:nvCxnSpPr>
            <p:cNvPr id="85" name="Connecteur droit 84"/>
            <p:cNvCxnSpPr/>
            <p:nvPr/>
          </p:nvCxnSpPr>
          <p:spPr bwMode="auto">
            <a:xfrm>
              <a:off x="1331641" y="2365658"/>
              <a:ext cx="5976664" cy="0"/>
            </a:xfrm>
            <a:prstGeom prst="lin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Connecteur droit 85"/>
            <p:cNvCxnSpPr/>
            <p:nvPr/>
          </p:nvCxnSpPr>
          <p:spPr bwMode="auto">
            <a:xfrm rot="5400000">
              <a:off x="6660233" y="1717586"/>
              <a:ext cx="1296144" cy="0"/>
            </a:xfrm>
            <a:prstGeom prst="lin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Connecteur droit 86"/>
            <p:cNvCxnSpPr/>
            <p:nvPr/>
          </p:nvCxnSpPr>
          <p:spPr bwMode="auto">
            <a:xfrm>
              <a:off x="7299916" y="1273492"/>
              <a:ext cx="216023" cy="0"/>
            </a:xfrm>
            <a:prstGeom prst="lin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Connecteur droit 87"/>
            <p:cNvCxnSpPr/>
            <p:nvPr/>
          </p:nvCxnSpPr>
          <p:spPr bwMode="auto">
            <a:xfrm>
              <a:off x="7299915" y="1430010"/>
              <a:ext cx="216023" cy="0"/>
            </a:xfrm>
            <a:prstGeom prst="lin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Connecteur droit 88"/>
            <p:cNvCxnSpPr/>
            <p:nvPr/>
          </p:nvCxnSpPr>
          <p:spPr bwMode="auto">
            <a:xfrm>
              <a:off x="7299914" y="1586528"/>
              <a:ext cx="216023" cy="0"/>
            </a:xfrm>
            <a:prstGeom prst="lin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Connecteur droit 89"/>
            <p:cNvCxnSpPr/>
            <p:nvPr/>
          </p:nvCxnSpPr>
          <p:spPr bwMode="auto">
            <a:xfrm>
              <a:off x="7299913" y="1743046"/>
              <a:ext cx="216023" cy="0"/>
            </a:xfrm>
            <a:prstGeom prst="lin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Connecteur droit 90"/>
            <p:cNvCxnSpPr/>
            <p:nvPr/>
          </p:nvCxnSpPr>
          <p:spPr bwMode="auto">
            <a:xfrm>
              <a:off x="7299912" y="1899564"/>
              <a:ext cx="216023" cy="0"/>
            </a:xfrm>
            <a:prstGeom prst="lin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Connecteur droit 91"/>
            <p:cNvCxnSpPr/>
            <p:nvPr/>
          </p:nvCxnSpPr>
          <p:spPr bwMode="auto">
            <a:xfrm>
              <a:off x="7299911" y="2056082"/>
              <a:ext cx="216023" cy="0"/>
            </a:xfrm>
            <a:prstGeom prst="lin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Connecteur droit 92"/>
            <p:cNvCxnSpPr/>
            <p:nvPr/>
          </p:nvCxnSpPr>
          <p:spPr bwMode="auto">
            <a:xfrm>
              <a:off x="7299910" y="2212600"/>
              <a:ext cx="216023" cy="0"/>
            </a:xfrm>
            <a:prstGeom prst="lin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Connecteur droit 93"/>
            <p:cNvCxnSpPr/>
            <p:nvPr/>
          </p:nvCxnSpPr>
          <p:spPr bwMode="auto">
            <a:xfrm>
              <a:off x="7299909" y="2369116"/>
              <a:ext cx="216023" cy="0"/>
            </a:xfrm>
            <a:prstGeom prst="lin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Connecteur droit 94"/>
            <p:cNvCxnSpPr/>
            <p:nvPr/>
          </p:nvCxnSpPr>
          <p:spPr bwMode="auto">
            <a:xfrm>
              <a:off x="7308305" y="1116974"/>
              <a:ext cx="216023" cy="0"/>
            </a:xfrm>
            <a:prstGeom prst="lin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Connecteur droit 95"/>
            <p:cNvCxnSpPr/>
            <p:nvPr/>
          </p:nvCxnSpPr>
          <p:spPr bwMode="auto">
            <a:xfrm rot="5400000">
              <a:off x="6867860" y="1717586"/>
              <a:ext cx="1296144" cy="0"/>
            </a:xfrm>
            <a:prstGeom prst="lin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" name="ZoneTexte 5"/>
          <p:cNvSpPr txBox="1"/>
          <p:nvPr/>
        </p:nvSpPr>
        <p:spPr>
          <a:xfrm>
            <a:off x="1875251" y="5504531"/>
            <a:ext cx="5394425" cy="546946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tIns="46800" bIns="46800" rtlCol="0" anchor="ctr" anchorCtr="0">
            <a:spAutoFit/>
          </a:bodyPr>
          <a:lstStyle/>
          <a:p>
            <a:pPr algn="ctr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Zélus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kumimoji="0" lang="fr-FR" sz="28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Pouzet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800" b="0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et. al.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ENS / </a:t>
            </a:r>
            <a:r>
              <a:rPr kumimoji="0" lang="fr-FR" sz="28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Inria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545484" y="4139738"/>
            <a:ext cx="184731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endParaRPr kumimoji="0" lang="fr-FR" sz="24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0557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0.31944 -2.59259E-6 " pathEditMode="relative" rAng="0" ptsTypes="AA">
                                      <p:cBhvr>
                                        <p:cTn id="19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"/>
                            </p:stCondLst>
                            <p:childTnLst>
                              <p:par>
                                <p:cTn id="21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5185E-6 L 0.34289 -1.85185E-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8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32291 -0.00023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00023 L -0.73247 0.00024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2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8" grpId="1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Différents niveaux de vérification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4294967295"/>
          </p:nvPr>
        </p:nvSpPr>
        <p:spPr>
          <a:xfrm>
            <a:off x="7848600" y="656280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mtClean="0"/>
              <a:t>14/06/2017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56280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mtClean="0"/>
              <a:t> </a:t>
            </a:r>
            <a:fld id="{F21D61E7-B063-44DA-BACB-42FD904A4AC5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5029200" y="656280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mtClean="0"/>
              <a:t>G. Berry, Montpellier</a:t>
            </a:r>
            <a:endParaRPr lang="fr-FR"/>
          </a:p>
        </p:txBody>
      </p:sp>
      <p:grpSp>
        <p:nvGrpSpPr>
          <p:cNvPr id="6" name="Group 1027"/>
          <p:cNvGrpSpPr>
            <a:grpSpLocks/>
          </p:cNvGrpSpPr>
          <p:nvPr/>
        </p:nvGrpSpPr>
        <p:grpSpPr bwMode="auto">
          <a:xfrm>
            <a:off x="427038" y="1182689"/>
            <a:ext cx="8504231" cy="830263"/>
            <a:chOff x="144" y="672"/>
            <a:chExt cx="5357" cy="523"/>
          </a:xfrm>
        </p:grpSpPr>
        <p:pic>
          <p:nvPicPr>
            <p:cNvPr id="7" name="Picture 102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" y="768"/>
              <a:ext cx="76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 Box 1029"/>
            <p:cNvSpPr txBox="1">
              <a:spLocks noChangeArrowheads="1"/>
            </p:cNvSpPr>
            <p:nvPr/>
          </p:nvSpPr>
          <p:spPr bwMode="auto">
            <a:xfrm>
              <a:off x="1008" y="672"/>
              <a:ext cx="449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400" dirty="0" smtClean="0"/>
                <a:t>pilotage, contrôle moteur, freinage carburant, etc.</a:t>
              </a:r>
            </a:p>
            <a:p>
              <a:r>
                <a:rPr lang="fr-FR" sz="2400" dirty="0" smtClean="0">
                  <a:solidFill>
                    <a:schemeClr val="tx2"/>
                  </a:solidFill>
                </a:rPr>
                <a:t>life </a:t>
              </a:r>
              <a:r>
                <a:rPr lang="fr-FR" sz="2400" dirty="0" err="1" smtClean="0">
                  <a:solidFill>
                    <a:schemeClr val="tx2"/>
                  </a:solidFill>
                </a:rPr>
                <a:t>critical</a:t>
              </a:r>
              <a:r>
                <a:rPr lang="fr-FR" sz="2400" dirty="0" smtClean="0">
                  <a:solidFill>
                    <a:schemeClr val="tx2"/>
                  </a:solidFill>
                </a:rPr>
                <a:t> </a:t>
              </a:r>
              <a:r>
                <a:rPr lang="fr-FR" sz="2400" dirty="0" smtClean="0">
                  <a:solidFill>
                    <a:schemeClr val="accent1"/>
                  </a:solidFill>
                </a:rPr>
                <a:t>→</a:t>
              </a:r>
              <a:r>
                <a:rPr lang="fr-FR" sz="2400" dirty="0" smtClean="0">
                  <a:solidFill>
                    <a:schemeClr val="tx2"/>
                  </a:solidFill>
                </a:rPr>
                <a:t> </a:t>
              </a:r>
              <a:r>
                <a:rPr lang="fr-FR" sz="2400" dirty="0" smtClean="0">
                  <a:solidFill>
                    <a:schemeClr val="accent1"/>
                  </a:solidFill>
                </a:rPr>
                <a:t>certification</a:t>
              </a:r>
              <a:endParaRPr lang="fr-FR" sz="2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9" name="Text Box 1030"/>
          <p:cNvSpPr txBox="1">
            <a:spLocks noChangeArrowheads="1"/>
          </p:cNvSpPr>
          <p:nvPr/>
        </p:nvSpPr>
        <p:spPr bwMode="auto">
          <a:xfrm>
            <a:off x="1858963" y="50323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/>
          </a:p>
        </p:txBody>
      </p:sp>
      <p:grpSp>
        <p:nvGrpSpPr>
          <p:cNvPr id="10" name="Group 1031"/>
          <p:cNvGrpSpPr>
            <a:grpSpLocks/>
          </p:cNvGrpSpPr>
          <p:nvPr/>
        </p:nvGrpSpPr>
        <p:grpSpPr bwMode="auto">
          <a:xfrm>
            <a:off x="565150" y="2344739"/>
            <a:ext cx="8763000" cy="830263"/>
            <a:chOff x="240" y="1223"/>
            <a:chExt cx="5520" cy="523"/>
          </a:xfrm>
        </p:grpSpPr>
        <p:pic>
          <p:nvPicPr>
            <p:cNvPr id="11" name="Picture 103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 flipV="1">
              <a:off x="240" y="1296"/>
              <a:ext cx="490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Rectangle 1033"/>
            <p:cNvSpPr>
              <a:spLocks noChangeArrowheads="1"/>
            </p:cNvSpPr>
            <p:nvPr/>
          </p:nvSpPr>
          <p:spPr bwMode="auto">
            <a:xfrm>
              <a:off x="1008" y="1223"/>
              <a:ext cx="475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400" dirty="0" smtClean="0"/>
                <a:t>trajectoire, attitude, imagerie, télécommunications</a:t>
              </a:r>
            </a:p>
            <a:p>
              <a:r>
                <a:rPr lang="fr-FR" sz="2400" dirty="0" smtClean="0">
                  <a:solidFill>
                    <a:schemeClr val="tx2"/>
                  </a:solidFill>
                </a:rPr>
                <a:t>mission-</a:t>
              </a:r>
              <a:r>
                <a:rPr lang="fr-FR" sz="2400" dirty="0" err="1" smtClean="0">
                  <a:solidFill>
                    <a:schemeClr val="tx2"/>
                  </a:solidFill>
                </a:rPr>
                <a:t>critical</a:t>
              </a:r>
              <a:r>
                <a:rPr lang="fr-FR" sz="2400" dirty="0" smtClean="0"/>
                <a:t> </a:t>
              </a:r>
              <a:r>
                <a:rPr lang="fr-FR" sz="2400" b="1" dirty="0" smtClean="0">
                  <a:solidFill>
                    <a:srgbClr val="CF8000"/>
                  </a:solidFill>
                  <a:sym typeface="Symbol"/>
                </a:rPr>
                <a:t>→</a:t>
              </a:r>
              <a:r>
                <a:rPr lang="fr-FR" sz="2400" dirty="0" smtClean="0">
                  <a:solidFill>
                    <a:srgbClr val="CF8000"/>
                  </a:solidFill>
                </a:rPr>
                <a:t> très haute qualité</a:t>
              </a:r>
              <a:endParaRPr lang="fr-FR" sz="2400" dirty="0">
                <a:solidFill>
                  <a:srgbClr val="CF8000"/>
                </a:solidFill>
              </a:endParaRPr>
            </a:p>
          </p:txBody>
        </p:sp>
      </p:grpSp>
      <p:grpSp>
        <p:nvGrpSpPr>
          <p:cNvPr id="13" name="Group 1034"/>
          <p:cNvGrpSpPr>
            <a:grpSpLocks/>
          </p:cNvGrpSpPr>
          <p:nvPr/>
        </p:nvGrpSpPr>
        <p:grpSpPr bwMode="auto">
          <a:xfrm>
            <a:off x="655638" y="3506788"/>
            <a:ext cx="6194427" cy="1222375"/>
            <a:chOff x="336" y="1776"/>
            <a:chExt cx="3902" cy="770"/>
          </a:xfrm>
        </p:grpSpPr>
        <p:pic>
          <p:nvPicPr>
            <p:cNvPr id="14" name="Picture 103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" y="1776"/>
              <a:ext cx="392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 Box 1036"/>
            <p:cNvSpPr txBox="1">
              <a:spLocks noChangeArrowheads="1"/>
            </p:cNvSpPr>
            <p:nvPr/>
          </p:nvSpPr>
          <p:spPr bwMode="auto">
            <a:xfrm>
              <a:off x="1056" y="1968"/>
              <a:ext cx="318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400" dirty="0" smtClean="0"/>
                <a:t>téléphone, audio, TV, DVD, jeux</a:t>
              </a:r>
            </a:p>
            <a:p>
              <a:r>
                <a:rPr lang="fr-FR" sz="2400" dirty="0" smtClean="0">
                  <a:solidFill>
                    <a:schemeClr val="tx2"/>
                  </a:solidFill>
                </a:rPr>
                <a:t>business </a:t>
              </a:r>
              <a:r>
                <a:rPr lang="fr-FR" sz="2400" dirty="0" err="1" smtClean="0">
                  <a:solidFill>
                    <a:schemeClr val="tx2"/>
                  </a:solidFill>
                </a:rPr>
                <a:t>critical</a:t>
              </a:r>
              <a:r>
                <a:rPr lang="fr-FR" sz="2400" dirty="0" smtClean="0">
                  <a:solidFill>
                    <a:schemeClr val="tx2"/>
                  </a:solidFill>
                </a:rPr>
                <a:t> </a:t>
              </a:r>
              <a:r>
                <a:rPr lang="fr-FR" sz="2400" b="1" dirty="0" smtClean="0">
                  <a:solidFill>
                    <a:srgbClr val="CF8000"/>
                  </a:solidFill>
                  <a:sym typeface="Symbol"/>
                </a:rPr>
                <a:t>→</a:t>
              </a:r>
              <a:r>
                <a:rPr lang="fr-FR" sz="2400" dirty="0" smtClean="0">
                  <a:solidFill>
                    <a:schemeClr val="tx2"/>
                  </a:solidFill>
                </a:rPr>
                <a:t> </a:t>
              </a:r>
              <a:r>
                <a:rPr lang="fr-FR" sz="2400" dirty="0" smtClean="0">
                  <a:solidFill>
                    <a:srgbClr val="CF8000"/>
                  </a:solidFill>
                </a:rPr>
                <a:t>vitesse</a:t>
              </a:r>
              <a:r>
                <a:rPr lang="fr-FR" sz="2400" dirty="0" smtClean="0">
                  <a:solidFill>
                    <a:schemeClr val="accent1"/>
                  </a:solidFill>
                </a:rPr>
                <a:t> </a:t>
              </a:r>
              <a:r>
                <a:rPr lang="fr-FR" sz="2400" dirty="0" smtClean="0">
                  <a:solidFill>
                    <a:schemeClr val="tx2"/>
                  </a:solidFill>
                </a:rPr>
                <a:t>+ qualité </a:t>
              </a:r>
              <a:endParaRPr lang="fr-FR" sz="2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6" name="Group 1037"/>
          <p:cNvGrpSpPr>
            <a:grpSpLocks/>
          </p:cNvGrpSpPr>
          <p:nvPr/>
        </p:nvGrpSpPr>
        <p:grpSpPr bwMode="auto">
          <a:xfrm>
            <a:off x="731838" y="5068888"/>
            <a:ext cx="8435981" cy="950912"/>
            <a:chOff x="336" y="1753"/>
            <a:chExt cx="5314" cy="599"/>
          </a:xfrm>
        </p:grpSpPr>
        <p:graphicFrame>
          <p:nvGraphicFramePr>
            <p:cNvPr id="17" name="Object 1038"/>
            <p:cNvGraphicFramePr>
              <a:graphicFrameLocks noChangeAspect="1"/>
            </p:cNvGraphicFramePr>
            <p:nvPr/>
          </p:nvGraphicFramePr>
          <p:xfrm>
            <a:off x="336" y="1824"/>
            <a:ext cx="386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6" name="Clip" r:id="rId6" imgW="2538000" imgH="3474000" progId="">
                    <p:embed/>
                  </p:oleObj>
                </mc:Choice>
                <mc:Fallback>
                  <p:oleObj name="Clip" r:id="rId6" imgW="2538000" imgH="34740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1824"/>
                          <a:ext cx="386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 Box 1039"/>
            <p:cNvSpPr txBox="1">
              <a:spLocks noChangeArrowheads="1"/>
            </p:cNvSpPr>
            <p:nvPr/>
          </p:nvSpPr>
          <p:spPr bwMode="auto">
            <a:xfrm>
              <a:off x="998" y="1753"/>
              <a:ext cx="465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400" dirty="0" smtClean="0"/>
                <a:t>pacemakers, contrôle d’insuline, robots chirurgiens</a:t>
              </a:r>
            </a:p>
            <a:p>
              <a:r>
                <a:rPr lang="fr-FR" sz="2400" dirty="0" smtClean="0">
                  <a:solidFill>
                    <a:schemeClr val="tx2"/>
                  </a:solidFill>
                </a:rPr>
                <a:t>life-</a:t>
              </a:r>
              <a:r>
                <a:rPr lang="fr-FR" sz="2400" dirty="0" err="1" smtClean="0">
                  <a:solidFill>
                    <a:schemeClr val="tx2"/>
                  </a:solidFill>
                </a:rPr>
                <a:t>critical</a:t>
              </a:r>
              <a:r>
                <a:rPr lang="fr-FR" sz="2400" dirty="0" smtClean="0"/>
                <a:t> </a:t>
              </a:r>
              <a:r>
                <a:rPr lang="fr-FR" sz="2400" b="1" dirty="0" smtClean="0">
                  <a:solidFill>
                    <a:schemeClr val="accent1"/>
                  </a:solidFill>
                  <a:sym typeface="Symbol"/>
                </a:rPr>
                <a:t>→</a:t>
              </a:r>
              <a:r>
                <a:rPr lang="fr-FR" sz="2400" dirty="0" smtClean="0">
                  <a:solidFill>
                    <a:schemeClr val="accent1"/>
                  </a:solidFill>
                  <a:sym typeface="Symbol"/>
                </a:rPr>
                <a:t> mais </a:t>
              </a:r>
              <a:r>
                <a:rPr lang="fr-FR" sz="2400" dirty="0" smtClean="0">
                  <a:solidFill>
                    <a:schemeClr val="accent1"/>
                  </a:solidFill>
                </a:rPr>
                <a:t>quelle</a:t>
              </a:r>
              <a:r>
                <a:rPr lang="fr-FR" sz="2400" dirty="0" smtClean="0"/>
                <a:t> </a:t>
              </a:r>
              <a:r>
                <a:rPr lang="fr-FR" sz="2400" dirty="0" smtClean="0">
                  <a:solidFill>
                    <a:schemeClr val="accent1"/>
                  </a:solidFill>
                </a:rPr>
                <a:t>certification ???</a:t>
              </a:r>
              <a:endParaRPr lang="fr-FR" sz="24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488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5" name="Espace réservé du numéro de diapositive 2"/>
          <p:cNvSpPr txBox="1">
            <a:spLocks/>
          </p:cNvSpPr>
          <p:nvPr/>
        </p:nvSpPr>
        <p:spPr>
          <a:xfrm>
            <a:off x="69342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fld id="{BD380794-AD05-45D1-BCEF-E41591C34CDA}" type="slidenum">
              <a:rPr kumimoji="0" lang="fr-FR" sz="1200" b="0" i="1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1524000" y="1179513"/>
          <a:ext cx="5791200" cy="412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0" name="Clip" r:id="rId3" imgW="4582440" imgH="3260880" progId="">
                  <p:embed/>
                </p:oleObj>
              </mc:Choice>
              <mc:Fallback>
                <p:oleObj name="Clip" r:id="rId3" imgW="4582440" imgH="3260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179513"/>
                        <a:ext cx="5791200" cy="412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4"/>
          <p:cNvSpPr txBox="1">
            <a:spLocks noChangeArrowheads="1"/>
          </p:cNvSpPr>
          <p:nvPr/>
        </p:nvSpPr>
        <p:spPr bwMode="auto">
          <a:xfrm>
            <a:off x="607763" y="6005259"/>
            <a:ext cx="7990393" cy="48202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tIns="46800" bIns="64800" anchor="ctr" anchorCtr="0">
            <a:spAutoFit/>
          </a:bodyPr>
          <a:lstStyle/>
          <a:p>
            <a:pPr algn="ctr" eaLnBrk="0" hangingPunct="0"/>
            <a:r>
              <a:rPr lang="fr-FR" sz="2400" dirty="0"/>
              <a:t>A venir : </a:t>
            </a:r>
            <a:r>
              <a:rPr lang="fr-FR" sz="2400" dirty="0" smtClean="0"/>
              <a:t>autonomie, coordination avec </a:t>
            </a:r>
            <a:r>
              <a:rPr lang="fr-FR" sz="2400" dirty="0"/>
              <a:t>les autres voitures</a:t>
            </a:r>
          </a:p>
        </p:txBody>
      </p:sp>
      <p:grpSp>
        <p:nvGrpSpPr>
          <p:cNvPr id="8" name="Groupe 45"/>
          <p:cNvGrpSpPr/>
          <p:nvPr/>
        </p:nvGrpSpPr>
        <p:grpSpPr>
          <a:xfrm>
            <a:off x="198859" y="0"/>
            <a:ext cx="8960897" cy="5980113"/>
            <a:chOff x="198859" y="0"/>
            <a:chExt cx="8960897" cy="5980113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6172200" y="5141913"/>
              <a:ext cx="793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2400">
                  <a:solidFill>
                    <a:schemeClr val="tx2"/>
                  </a:solidFill>
                </a:rPr>
                <a:t>ABS</a:t>
              </a: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H="1" flipV="1">
              <a:off x="5410200" y="4456113"/>
              <a:ext cx="838200" cy="7620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6553200" y="1179513"/>
              <a:ext cx="2406650" cy="4572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2400">
                  <a:solidFill>
                    <a:schemeClr val="tx2"/>
                  </a:solidFill>
                </a:rPr>
                <a:t>Tableau de bord</a:t>
              </a: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H="1">
              <a:off x="5334000" y="1560513"/>
              <a:ext cx="1295400" cy="5334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533400" y="1941513"/>
              <a:ext cx="143500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r-FR" sz="2400">
                  <a:solidFill>
                    <a:schemeClr val="tx2"/>
                  </a:solidFill>
                </a:rPr>
                <a:t>Contr</a:t>
              </a:r>
              <a:r>
                <a:rPr lang="en-US" sz="2400">
                  <a:solidFill>
                    <a:schemeClr val="tx2"/>
                  </a:solidFill>
                </a:rPr>
                <a:t>ôle </a:t>
              </a:r>
            </a:p>
            <a:p>
              <a:pPr algn="ctr" eaLnBrk="0" hangingPunct="0"/>
              <a:r>
                <a:rPr lang="en-US" sz="2400">
                  <a:solidFill>
                    <a:schemeClr val="tx2"/>
                  </a:solidFill>
                </a:rPr>
                <a:t>moteur</a:t>
              </a:r>
              <a:endParaRPr lang="fr-FR" sz="2400">
                <a:solidFill>
                  <a:schemeClr val="tx2"/>
                </a:solidFill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1905000" y="2322513"/>
              <a:ext cx="1905000" cy="3048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1676400" y="1027113"/>
              <a:ext cx="982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2400">
                  <a:solidFill>
                    <a:schemeClr val="tx2"/>
                  </a:solidFill>
                </a:rPr>
                <a:t>Radio</a:t>
              </a: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2667000" y="1408113"/>
              <a:ext cx="1905000" cy="7620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4556125" y="0"/>
              <a:ext cx="15905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r-FR" sz="2400">
                  <a:solidFill>
                    <a:schemeClr val="tx2"/>
                  </a:solidFill>
                </a:rPr>
                <a:t>Ambiance</a:t>
              </a:r>
            </a:p>
            <a:p>
              <a:pPr algn="ctr" eaLnBrk="0" hangingPunct="0"/>
              <a:r>
                <a:rPr lang="fr-FR" sz="2400">
                  <a:solidFill>
                    <a:schemeClr val="tx2"/>
                  </a:solidFill>
                </a:rPr>
                <a:t>lumineuse</a:t>
              </a: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H="1">
              <a:off x="4800600" y="874713"/>
              <a:ext cx="76200" cy="10668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2819400" y="5522913"/>
              <a:ext cx="16271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2400">
                  <a:solidFill>
                    <a:schemeClr val="tx2"/>
                  </a:solidFill>
                </a:rPr>
                <a:t>Supension</a:t>
              </a:r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V="1">
              <a:off x="3733800" y="4303713"/>
              <a:ext cx="838200" cy="12954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1" name="Text Box 23"/>
            <p:cNvSpPr txBox="1">
              <a:spLocks noChangeArrowheads="1"/>
            </p:cNvSpPr>
            <p:nvPr/>
          </p:nvSpPr>
          <p:spPr bwMode="auto">
            <a:xfrm>
              <a:off x="381000" y="3084513"/>
              <a:ext cx="141577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r-FR" sz="2400">
                  <a:solidFill>
                    <a:schemeClr val="tx2"/>
                  </a:solidFill>
                </a:rPr>
                <a:t>Boîte de </a:t>
              </a:r>
            </a:p>
            <a:p>
              <a:pPr algn="ctr" eaLnBrk="0" hangingPunct="0"/>
              <a:r>
                <a:rPr lang="fr-FR" sz="2400">
                  <a:solidFill>
                    <a:schemeClr val="tx2"/>
                  </a:solidFill>
                </a:rPr>
                <a:t>vitesses</a:t>
              </a:r>
            </a:p>
          </p:txBody>
        </p:sp>
        <p:sp>
          <p:nvSpPr>
            <p:cNvPr id="22" name="Line 24"/>
            <p:cNvSpPr>
              <a:spLocks noChangeShapeType="1"/>
            </p:cNvSpPr>
            <p:nvPr/>
          </p:nvSpPr>
          <p:spPr bwMode="auto">
            <a:xfrm>
              <a:off x="1676400" y="3465513"/>
              <a:ext cx="2057400" cy="1524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3" name="Text Box 26"/>
            <p:cNvSpPr txBox="1">
              <a:spLocks noChangeArrowheads="1"/>
            </p:cNvSpPr>
            <p:nvPr/>
          </p:nvSpPr>
          <p:spPr bwMode="auto">
            <a:xfrm>
              <a:off x="198859" y="4227513"/>
              <a:ext cx="14208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2400" dirty="0">
                  <a:solidFill>
                    <a:schemeClr val="tx2"/>
                  </a:solidFill>
                </a:rPr>
                <a:t>Stop&amp;Go</a:t>
              </a:r>
            </a:p>
          </p:txBody>
        </p:sp>
        <p:sp>
          <p:nvSpPr>
            <p:cNvPr id="24" name="Line 27"/>
            <p:cNvSpPr>
              <a:spLocks noChangeShapeType="1"/>
            </p:cNvSpPr>
            <p:nvPr/>
          </p:nvSpPr>
          <p:spPr bwMode="auto">
            <a:xfrm flipV="1">
              <a:off x="1676400" y="3770313"/>
              <a:ext cx="1600200" cy="6096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5" name="Text Box 29"/>
            <p:cNvSpPr txBox="1">
              <a:spLocks noChangeArrowheads="1"/>
            </p:cNvSpPr>
            <p:nvPr/>
          </p:nvSpPr>
          <p:spPr bwMode="auto">
            <a:xfrm>
              <a:off x="7543800" y="3465513"/>
              <a:ext cx="1219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2400">
                  <a:solidFill>
                    <a:schemeClr val="tx2"/>
                  </a:solidFill>
                </a:rPr>
                <a:t>Airbags</a:t>
              </a:r>
            </a:p>
          </p:txBody>
        </p:sp>
        <p:sp>
          <p:nvSpPr>
            <p:cNvPr id="26" name="Line 30"/>
            <p:cNvSpPr>
              <a:spLocks noChangeShapeType="1"/>
            </p:cNvSpPr>
            <p:nvPr/>
          </p:nvSpPr>
          <p:spPr bwMode="auto">
            <a:xfrm flipH="1" flipV="1">
              <a:off x="5638800" y="3008313"/>
              <a:ext cx="1828800" cy="6858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7" name="Text Box 32"/>
            <p:cNvSpPr txBox="1">
              <a:spLocks noChangeArrowheads="1"/>
            </p:cNvSpPr>
            <p:nvPr/>
          </p:nvSpPr>
          <p:spPr bwMode="auto">
            <a:xfrm>
              <a:off x="685800" y="5218113"/>
              <a:ext cx="13890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2400" dirty="0">
                  <a:solidFill>
                    <a:schemeClr val="tx2"/>
                  </a:solidFill>
                </a:rPr>
                <a:t>Direction</a:t>
              </a:r>
            </a:p>
          </p:txBody>
        </p:sp>
        <p:sp>
          <p:nvSpPr>
            <p:cNvPr id="28" name="Line 33"/>
            <p:cNvSpPr>
              <a:spLocks noChangeShapeType="1"/>
            </p:cNvSpPr>
            <p:nvPr/>
          </p:nvSpPr>
          <p:spPr bwMode="auto">
            <a:xfrm flipV="1">
              <a:off x="1905000" y="4303713"/>
              <a:ext cx="609600" cy="9906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9" name="Line 34"/>
            <p:cNvSpPr>
              <a:spLocks noChangeShapeType="1"/>
            </p:cNvSpPr>
            <p:nvPr/>
          </p:nvSpPr>
          <p:spPr bwMode="auto">
            <a:xfrm flipV="1">
              <a:off x="2133600" y="4303713"/>
              <a:ext cx="2286000" cy="10668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30" name="Text Box 36"/>
            <p:cNvSpPr txBox="1">
              <a:spLocks noChangeArrowheads="1"/>
            </p:cNvSpPr>
            <p:nvPr/>
          </p:nvSpPr>
          <p:spPr bwMode="auto">
            <a:xfrm>
              <a:off x="2438400" y="265113"/>
              <a:ext cx="19319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2400">
                  <a:solidFill>
                    <a:schemeClr val="tx2"/>
                  </a:solidFill>
                </a:rPr>
                <a:t>Climatisation</a:t>
              </a:r>
            </a:p>
          </p:txBody>
        </p:sp>
        <p:sp>
          <p:nvSpPr>
            <p:cNvPr id="31" name="Line 37"/>
            <p:cNvSpPr>
              <a:spLocks noChangeShapeType="1"/>
            </p:cNvSpPr>
            <p:nvPr/>
          </p:nvSpPr>
          <p:spPr bwMode="auto">
            <a:xfrm>
              <a:off x="3505200" y="874713"/>
              <a:ext cx="990600" cy="10668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32" name="Text Box 39"/>
            <p:cNvSpPr txBox="1">
              <a:spLocks noChangeArrowheads="1"/>
            </p:cNvSpPr>
            <p:nvPr/>
          </p:nvSpPr>
          <p:spPr bwMode="auto">
            <a:xfrm>
              <a:off x="7399338" y="2017713"/>
              <a:ext cx="176041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r-FR" sz="2400">
                  <a:solidFill>
                    <a:schemeClr val="tx2"/>
                  </a:solidFill>
                </a:rPr>
                <a:t>Détecteur</a:t>
              </a:r>
            </a:p>
            <a:p>
              <a:pPr algn="ctr" eaLnBrk="0" hangingPunct="0"/>
              <a:r>
                <a:rPr lang="fr-FR" sz="2400">
                  <a:solidFill>
                    <a:schemeClr val="tx2"/>
                  </a:solidFill>
                </a:rPr>
                <a:t>de sommeil</a:t>
              </a:r>
            </a:p>
          </p:txBody>
        </p:sp>
        <p:sp>
          <p:nvSpPr>
            <p:cNvPr id="33" name="Line 40"/>
            <p:cNvSpPr>
              <a:spLocks noChangeShapeType="1"/>
            </p:cNvSpPr>
            <p:nvPr/>
          </p:nvSpPr>
          <p:spPr bwMode="auto">
            <a:xfrm flipH="1" flipV="1">
              <a:off x="5638800" y="2170113"/>
              <a:ext cx="1905000" cy="2286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34" name="Text Box 42"/>
            <p:cNvSpPr txBox="1">
              <a:spLocks noChangeArrowheads="1"/>
            </p:cNvSpPr>
            <p:nvPr/>
          </p:nvSpPr>
          <p:spPr bwMode="auto">
            <a:xfrm>
              <a:off x="6934200" y="4456113"/>
              <a:ext cx="1016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r-FR" sz="2400">
                  <a:solidFill>
                    <a:schemeClr val="tx2"/>
                  </a:solidFill>
                </a:rPr>
                <a:t>Radar</a:t>
              </a:r>
            </a:p>
          </p:txBody>
        </p:sp>
        <p:sp>
          <p:nvSpPr>
            <p:cNvPr id="35" name="Line 43"/>
            <p:cNvSpPr>
              <a:spLocks noChangeShapeType="1"/>
            </p:cNvSpPr>
            <p:nvPr/>
          </p:nvSpPr>
          <p:spPr bwMode="auto">
            <a:xfrm flipH="1" flipV="1">
              <a:off x="3733800" y="3236913"/>
              <a:ext cx="3124200" cy="14478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36" name="Text Box 45"/>
            <p:cNvSpPr txBox="1">
              <a:spLocks noChangeArrowheads="1"/>
            </p:cNvSpPr>
            <p:nvPr/>
          </p:nvSpPr>
          <p:spPr bwMode="auto">
            <a:xfrm>
              <a:off x="6477000" y="188913"/>
              <a:ext cx="1949573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r-FR" sz="2400">
                  <a:solidFill>
                    <a:schemeClr val="tx2"/>
                  </a:solidFill>
                </a:rPr>
                <a:t>Surveillance </a:t>
              </a:r>
            </a:p>
            <a:p>
              <a:pPr algn="ctr" eaLnBrk="0" hangingPunct="0"/>
              <a:r>
                <a:rPr lang="fr-FR" sz="2400">
                  <a:solidFill>
                    <a:schemeClr val="tx2"/>
                  </a:solidFill>
                </a:rPr>
                <a:t>électrique</a:t>
              </a:r>
            </a:p>
          </p:txBody>
        </p:sp>
        <p:sp>
          <p:nvSpPr>
            <p:cNvPr id="37" name="Line 46"/>
            <p:cNvSpPr>
              <a:spLocks noChangeShapeType="1"/>
            </p:cNvSpPr>
            <p:nvPr/>
          </p:nvSpPr>
          <p:spPr bwMode="auto">
            <a:xfrm flipH="1">
              <a:off x="4267200" y="798513"/>
              <a:ext cx="2286000" cy="19812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38" name="Text Box 49"/>
            <p:cNvSpPr txBox="1">
              <a:spLocks noChangeArrowheads="1"/>
            </p:cNvSpPr>
            <p:nvPr/>
          </p:nvSpPr>
          <p:spPr bwMode="auto">
            <a:xfrm>
              <a:off x="533400" y="112713"/>
              <a:ext cx="1880643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r-FR" sz="2400" dirty="0">
                  <a:solidFill>
                    <a:schemeClr val="tx2"/>
                  </a:solidFill>
                </a:rPr>
                <a:t>Péage </a:t>
              </a:r>
            </a:p>
            <a:p>
              <a:pPr algn="ctr" eaLnBrk="0" hangingPunct="0"/>
              <a:r>
                <a:rPr lang="fr-FR" sz="2400" dirty="0">
                  <a:solidFill>
                    <a:schemeClr val="tx2"/>
                  </a:solidFill>
                </a:rPr>
                <a:t>automatique</a:t>
              </a:r>
            </a:p>
          </p:txBody>
        </p:sp>
        <p:sp>
          <p:nvSpPr>
            <p:cNvPr id="39" name="Line 50"/>
            <p:cNvSpPr>
              <a:spLocks noChangeShapeType="1"/>
            </p:cNvSpPr>
            <p:nvPr/>
          </p:nvSpPr>
          <p:spPr bwMode="auto">
            <a:xfrm>
              <a:off x="2438400" y="874713"/>
              <a:ext cx="2057400" cy="11430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40" name="Text Box 52"/>
            <p:cNvSpPr txBox="1">
              <a:spLocks noChangeArrowheads="1"/>
            </p:cNvSpPr>
            <p:nvPr/>
          </p:nvSpPr>
          <p:spPr bwMode="auto">
            <a:xfrm>
              <a:off x="7924800" y="2932113"/>
              <a:ext cx="8270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r-FR" sz="2400">
                  <a:solidFill>
                    <a:schemeClr val="tx2"/>
                  </a:solidFill>
                </a:rPr>
                <a:t>GPS</a:t>
              </a:r>
            </a:p>
          </p:txBody>
        </p:sp>
        <p:sp>
          <p:nvSpPr>
            <p:cNvPr id="41" name="Line 53"/>
            <p:cNvSpPr>
              <a:spLocks noChangeShapeType="1"/>
            </p:cNvSpPr>
            <p:nvPr/>
          </p:nvSpPr>
          <p:spPr bwMode="auto">
            <a:xfrm flipH="1" flipV="1">
              <a:off x="5257800" y="2170113"/>
              <a:ext cx="2590800" cy="9906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42" name="Text Box 65"/>
            <p:cNvSpPr txBox="1">
              <a:spLocks noChangeArrowheads="1"/>
            </p:cNvSpPr>
            <p:nvPr/>
          </p:nvSpPr>
          <p:spPr bwMode="auto">
            <a:xfrm>
              <a:off x="533400" y="1941513"/>
              <a:ext cx="143500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r-FR" sz="2400">
                  <a:solidFill>
                    <a:schemeClr val="tx2"/>
                  </a:solidFill>
                </a:rPr>
                <a:t>Contr</a:t>
              </a:r>
              <a:r>
                <a:rPr lang="en-US" sz="2400">
                  <a:solidFill>
                    <a:schemeClr val="tx2"/>
                  </a:solidFill>
                </a:rPr>
                <a:t>ôle </a:t>
              </a:r>
            </a:p>
            <a:p>
              <a:pPr algn="ctr" eaLnBrk="0" hangingPunct="0"/>
              <a:r>
                <a:rPr lang="en-US" sz="2400">
                  <a:solidFill>
                    <a:schemeClr val="tx2"/>
                  </a:solidFill>
                </a:rPr>
                <a:t>moteur</a:t>
              </a:r>
              <a:endParaRPr lang="fr-FR" sz="2400">
                <a:solidFill>
                  <a:schemeClr val="tx2"/>
                </a:solidFill>
              </a:endParaRPr>
            </a:p>
          </p:txBody>
        </p:sp>
        <p:sp>
          <p:nvSpPr>
            <p:cNvPr id="43" name="Line 66"/>
            <p:cNvSpPr>
              <a:spLocks noChangeShapeType="1"/>
            </p:cNvSpPr>
            <p:nvPr/>
          </p:nvSpPr>
          <p:spPr bwMode="auto">
            <a:xfrm>
              <a:off x="1905000" y="2322513"/>
              <a:ext cx="1905000" cy="3048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</p:grpSp>
      <p:grpSp>
        <p:nvGrpSpPr>
          <p:cNvPr id="44" name="Groupe 30"/>
          <p:cNvGrpSpPr>
            <a:grpSpLocks/>
          </p:cNvGrpSpPr>
          <p:nvPr/>
        </p:nvGrpSpPr>
        <p:grpSpPr bwMode="auto">
          <a:xfrm>
            <a:off x="395536" y="6055"/>
            <a:ext cx="8742058" cy="6851945"/>
            <a:chOff x="-6077446" y="-1728785"/>
            <a:chExt cx="8742058" cy="6851945"/>
          </a:xfrm>
        </p:grpSpPr>
        <p:pic>
          <p:nvPicPr>
            <p:cNvPr id="45" name="Picture 4" descr="F:\Program Files\Microsoft Publisher\Clipart\INSECTE8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 flipH="1">
              <a:off x="-5716467" y="-178987"/>
              <a:ext cx="1905000" cy="2626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5" descr="F:\Program Files\Microsoft Publisher\Clipart\INSECTE6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1706827" y="2167235"/>
              <a:ext cx="4371439" cy="295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7" descr="F:\Program Files\Microsoft Publisher\Clipart\INSECTE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3125118" y="-1728785"/>
              <a:ext cx="1746622" cy="155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26521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Rapport sur un contrôle moteur de Toyota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40693" y="711291"/>
            <a:ext cx="835292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There are a large number of functions that are overly complex. By the standard industry metrics </a:t>
            </a:r>
            <a:r>
              <a:rPr lang="en-US" sz="2200" dirty="0">
                <a:solidFill>
                  <a:schemeClr val="accent1"/>
                </a:solidFill>
              </a:rPr>
              <a:t>some of them are untestable</a:t>
            </a:r>
            <a:r>
              <a:rPr lang="en-US" sz="2200" dirty="0"/>
              <a:t>, meaning that it is so complicated a recipe that there is </a:t>
            </a:r>
            <a:r>
              <a:rPr lang="en-US" sz="2200" dirty="0">
                <a:solidFill>
                  <a:schemeClr val="accent1"/>
                </a:solidFill>
              </a:rPr>
              <a:t>no way to develop a reliable test suite or test methodology to test all the possible things that can happen in it</a:t>
            </a:r>
            <a:r>
              <a:rPr lang="en-US" sz="2200" dirty="0"/>
              <a:t>. Some of them are even so complex that they are what is called </a:t>
            </a:r>
            <a:r>
              <a:rPr lang="en-US" sz="2200" dirty="0">
                <a:solidFill>
                  <a:schemeClr val="accent1"/>
                </a:solidFill>
              </a:rPr>
              <a:t>unmaintainable</a:t>
            </a:r>
            <a:r>
              <a:rPr lang="en-US" sz="2200" dirty="0"/>
              <a:t>, which means that if you go in to fix a bug or to make a change, you're likely to create a </a:t>
            </a:r>
            <a:r>
              <a:rPr lang="en-US" sz="2200" dirty="0">
                <a:solidFill>
                  <a:schemeClr val="accent1"/>
                </a:solidFill>
              </a:rPr>
              <a:t>new bug in the process</a:t>
            </a:r>
            <a:r>
              <a:rPr lang="en-US" sz="2200" dirty="0"/>
              <a:t>. Just because your car has the latest version of the firmware -- that is what we call embedded software -- doesn't mean it is safer necessarily than the older one….And that conclusion is that </a:t>
            </a:r>
            <a:r>
              <a:rPr lang="en-US" sz="2200" dirty="0">
                <a:solidFill>
                  <a:schemeClr val="accent1"/>
                </a:solidFill>
              </a:rPr>
              <a:t>the failsafes are inadequate</a:t>
            </a:r>
            <a:r>
              <a:rPr lang="en-US" sz="2200" dirty="0"/>
              <a:t>. The failsafes that they have contain defects or gaps. But on the whole, </a:t>
            </a:r>
            <a:r>
              <a:rPr lang="en-US" sz="2200" dirty="0">
                <a:solidFill>
                  <a:schemeClr val="accent1"/>
                </a:solidFill>
              </a:rPr>
              <a:t>the safety architecture is a house of cards</a:t>
            </a:r>
            <a:r>
              <a:rPr lang="en-US" sz="2200" dirty="0"/>
              <a:t>. It is possible for a large percentage of the failsafes to be disabled at the same time that the throttle control is lost.</a:t>
            </a:r>
            <a:endParaRPr lang="fr-FR" sz="2200" dirty="0"/>
          </a:p>
        </p:txBody>
      </p:sp>
      <p:sp>
        <p:nvSpPr>
          <p:cNvPr id="7" name="ZoneTexte 6"/>
          <p:cNvSpPr txBox="1"/>
          <p:nvPr/>
        </p:nvSpPr>
        <p:spPr>
          <a:xfrm>
            <a:off x="2372678" y="5881937"/>
            <a:ext cx="6245621" cy="86793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Michael Barr, expert de la justice américaine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tx2"/>
                </a:solidFill>
              </a:rPr>
              <a:t>(rapport de 800 pages)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0973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266700" y="4477323"/>
            <a:ext cx="8610600" cy="2108269"/>
          </a:xfrm>
          <a:ln w="28575">
            <a:solidFill>
              <a:schemeClr val="accent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fr-FR" i="1" dirty="0" smtClean="0"/>
              <a:t>Leur code est un cauchemar : un logiciel qui laisse les </a:t>
            </a:r>
            <a:r>
              <a:rPr lang="fr-FR" i="1" smtClean="0"/>
              <a:t>hackers envoyer </a:t>
            </a:r>
            <a:r>
              <a:rPr lang="fr-FR" i="1" dirty="0" smtClean="0"/>
              <a:t>des commandes par l’autoradio de la Jeep vers son moteur, son tableau de bord, sa direction, ses freins, sa transmission, tout ça depuis un PC quelconque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i="1" dirty="0" smtClean="0"/>
              <a:t>qui peut être à l’autre bout du pays…</a:t>
            </a:r>
            <a:endParaRPr lang="fr-FR" i="1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14/06/2017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BD380794-AD05-45D1-BCEF-E41591C34CDA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G. Berry, Montpellier</a:t>
            </a:r>
            <a:endParaRPr lang="en-US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892552"/>
          </a:xfrm>
        </p:spPr>
        <p:txBody>
          <a:bodyPr/>
          <a:lstStyle/>
          <a:p>
            <a:r>
              <a:rPr lang="fr-FR" dirty="0" smtClean="0"/>
              <a:t>Prise de contrôle à distance de Jeep Cherokee</a:t>
            </a:r>
            <a:br>
              <a:rPr lang="fr-FR" dirty="0" smtClean="0"/>
            </a:br>
            <a:r>
              <a:rPr lang="en-US" sz="2000" dirty="0" smtClean="0">
                <a:hlinkClick r:id="rId2"/>
              </a:rPr>
              <a:t>https://www.wired.com/2015/07/hackers-remotely-kill-jeep-highway/</a:t>
            </a:r>
            <a:r>
              <a:rPr lang="en-US" sz="2000" dirty="0" smtClean="0"/>
              <a:t> </a:t>
            </a:r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048" y="1268760"/>
            <a:ext cx="4315904" cy="298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7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88002" y="1340768"/>
            <a:ext cx="8567996" cy="3409651"/>
          </a:xfrm>
          <a:prstGeom prst="rect">
            <a:avLst/>
          </a:prstGeom>
          <a:ln w="38100" cmpd="sng">
            <a:solidFill>
              <a:schemeClr val="accent1"/>
            </a:solidFill>
          </a:ln>
        </p:spPr>
        <p:txBody>
          <a:bodyPr wrap="none" rtlCol="0" anchor="ctr" anchorCtr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Il ne suffit plus de vérifier la fonctionnalité.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/>
              <a:t>Les </a:t>
            </a:r>
            <a:r>
              <a:rPr lang="fr-FR" sz="2800" kern="0" dirty="0" smtClean="0">
                <a:solidFill>
                  <a:schemeClr val="accent1"/>
                </a:solidFill>
              </a:rPr>
              <a:t>trous de sécurité </a:t>
            </a:r>
            <a:r>
              <a:rPr lang="fr-FR" sz="2800" kern="0" dirty="0" smtClean="0"/>
              <a:t>informatique viennent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/>
              <a:t>le plus souvent de </a:t>
            </a:r>
            <a:r>
              <a:rPr lang="fr-FR" sz="2800" kern="0" dirty="0" err="1" smtClean="0">
                <a:solidFill>
                  <a:srgbClr val="FF0000"/>
                </a:solidFill>
              </a:rPr>
              <a:t>micro-bugs</a:t>
            </a:r>
            <a:r>
              <a:rPr lang="fr-FR" sz="2800" kern="0" dirty="0" smtClean="0">
                <a:solidFill>
                  <a:srgbClr val="FF0000"/>
                </a:solidFill>
              </a:rPr>
              <a:t> non fonctionnels</a:t>
            </a:r>
            <a:endParaRPr kumimoji="0" lang="fr-FR" sz="2800" b="0" i="0" u="none" strike="noStrike" kern="0" cap="none" spc="0" normalizeH="0" dirty="0">
              <a:ln>
                <a:noFill/>
              </a:ln>
              <a:effectLst/>
              <a:uLnTx/>
              <a:uFillTx/>
            </a:endParaRPr>
          </a:p>
          <a:p>
            <a:pPr algn="ctr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sz="2800" kern="0" dirty="0" smtClean="0"/>
              <a:t>cf. </a:t>
            </a:r>
            <a:r>
              <a:rPr lang="fr-FR" sz="2800" kern="0" dirty="0" smtClean="0">
                <a:solidFill>
                  <a:schemeClr val="tx2"/>
                </a:solidFill>
              </a:rPr>
              <a:t>Internet Explorer</a:t>
            </a:r>
            <a:r>
              <a:rPr lang="fr-FR" sz="2800" kern="0" dirty="0" smtClean="0"/>
              <a:t>, Java, </a:t>
            </a:r>
            <a:r>
              <a:rPr lang="fr-FR" sz="2800" kern="0" dirty="0" smtClean="0">
                <a:solidFill>
                  <a:schemeClr val="tx2"/>
                </a:solidFill>
              </a:rPr>
              <a:t>Acrobat Reader</a:t>
            </a:r>
            <a:r>
              <a:rPr lang="fr-FR" sz="2800" kern="0" dirty="0" smtClean="0"/>
              <a:t>, </a:t>
            </a:r>
          </a:p>
          <a:p>
            <a:pPr algn="ctr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sz="2800" kern="0" dirty="0" smtClean="0"/>
              <a:t>chantage sur les hôpitaux aux USA,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>
                <a:solidFill>
                  <a:srgbClr val="0000FF"/>
                </a:solidFill>
              </a:rPr>
              <a:t>SCADA Siemens</a:t>
            </a:r>
            <a:r>
              <a:rPr lang="fr-FR" sz="2800" kern="0" dirty="0" smtClean="0"/>
              <a:t>, ouverture des </a:t>
            </a:r>
            <a:r>
              <a:rPr lang="fr-FR" sz="2800" kern="0" dirty="0" smtClean="0">
                <a:solidFill>
                  <a:srgbClr val="0000FF"/>
                </a:solidFill>
              </a:rPr>
              <a:t>BMW</a:t>
            </a:r>
            <a:r>
              <a:rPr lang="fr-FR" sz="2800" kern="0" dirty="0" smtClean="0"/>
              <a:t>,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/>
              <a:t>prise de contrôle à distance de </a:t>
            </a:r>
            <a:r>
              <a:rPr lang="fr-FR" sz="2800" kern="0" dirty="0" smtClean="0">
                <a:solidFill>
                  <a:srgbClr val="0000FF"/>
                </a:solidFill>
              </a:rPr>
              <a:t>Jeeps Cherokee</a:t>
            </a:r>
            <a:r>
              <a:rPr lang="fr-FR" sz="2800" kern="0" dirty="0" smtClean="0"/>
              <a:t>, etc.</a:t>
            </a:r>
            <a:endParaRPr kumimoji="0" lang="fr-FR" sz="28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7057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53238" y="1124744"/>
            <a:ext cx="8877672" cy="867930"/>
          </a:xfrm>
        </p:spPr>
        <p:txBody>
          <a:bodyPr/>
          <a:lstStyle/>
          <a:p>
            <a:r>
              <a:rPr lang="fr-FR" dirty="0" smtClean="0"/>
              <a:t>Boîte de commande locale, serveur sécurisé dans le nuage pour la mise en place et la modification de l’installation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44625"/>
            <a:ext cx="9144000" cy="1015663"/>
          </a:xfrm>
        </p:spPr>
        <p:txBody>
          <a:bodyPr/>
          <a:lstStyle/>
          <a:p>
            <a:r>
              <a:rPr lang="fr-FR" dirty="0" smtClean="0"/>
              <a:t>Trous de sécurité des </a:t>
            </a:r>
            <a:r>
              <a:rPr lang="fr-FR" dirty="0" err="1" smtClean="0"/>
              <a:t>SmartThings</a:t>
            </a:r>
            <a:r>
              <a:rPr lang="fr-FR" dirty="0" smtClean="0"/>
              <a:t> de Samsung  </a:t>
            </a:r>
            <a:br>
              <a:rPr lang="fr-FR" dirty="0" smtClean="0"/>
            </a:br>
            <a:r>
              <a:rPr lang="en-US" sz="2800" dirty="0" smtClean="0">
                <a:solidFill>
                  <a:schemeClr val="accent3"/>
                </a:solidFill>
              </a:rPr>
              <a:t>The easiest way to turn your home into a smart home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8" name="Espace réservé du contenu 5"/>
          <p:cNvSpPr txBox="1">
            <a:spLocks/>
          </p:cNvSpPr>
          <p:nvPr/>
        </p:nvSpPr>
        <p:spPr>
          <a:xfrm>
            <a:off x="253238" y="2498673"/>
            <a:ext cx="8877672" cy="133267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 smtClean="0"/>
              <a:t>Mauvais design de la </a:t>
            </a:r>
            <a:r>
              <a:rPr lang="fr-FR" kern="0" dirty="0" smtClean="0">
                <a:solidFill>
                  <a:schemeClr val="accent3"/>
                </a:solidFill>
              </a:rPr>
              <a:t>logique fondée sur des capacités </a:t>
            </a:r>
            <a:r>
              <a:rPr lang="fr-FR" kern="0" dirty="0" smtClean="0"/>
              <a:t>et du système de messagerie</a:t>
            </a:r>
          </a:p>
          <a:p>
            <a:r>
              <a:rPr lang="fr-FR" kern="0" dirty="0" smtClean="0"/>
              <a:t>Les applications obtiennent trop de capacités et de messages</a:t>
            </a:r>
            <a:endParaRPr lang="fr-FR" kern="0" dirty="0">
              <a:solidFill>
                <a:schemeClr val="tx2"/>
              </a:solidFill>
            </a:endParaRPr>
          </a:p>
        </p:txBody>
      </p:sp>
      <p:sp>
        <p:nvSpPr>
          <p:cNvPr id="9" name="Espace réservé du contenu 5"/>
          <p:cNvSpPr txBox="1">
            <a:spLocks/>
          </p:cNvSpPr>
          <p:nvPr/>
        </p:nvSpPr>
        <p:spPr>
          <a:xfrm>
            <a:off x="253238" y="3844280"/>
            <a:ext cx="8229600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 smtClean="0"/>
              <a:t>Hacks : </a:t>
            </a:r>
            <a:r>
              <a:rPr lang="fr-FR" kern="0" dirty="0" smtClean="0">
                <a:solidFill>
                  <a:schemeClr val="accent1"/>
                </a:solidFill>
              </a:rPr>
              <a:t>ouverture de la porte, </a:t>
            </a:r>
            <a:r>
              <a:rPr lang="fr-FR" kern="0" dirty="0" smtClean="0"/>
              <a:t>injection de </a:t>
            </a:r>
            <a:r>
              <a:rPr lang="fr-FR" kern="0" dirty="0" smtClean="0">
                <a:solidFill>
                  <a:schemeClr val="accent1"/>
                </a:solidFill>
              </a:rPr>
              <a:t>faux codes PIN </a:t>
            </a:r>
            <a:r>
              <a:rPr lang="fr-FR" kern="0" dirty="0" smtClean="0"/>
              <a:t>émission de </a:t>
            </a:r>
            <a:r>
              <a:rPr lang="fr-FR" kern="0" dirty="0" smtClean="0">
                <a:solidFill>
                  <a:schemeClr val="accent1"/>
                </a:solidFill>
              </a:rPr>
              <a:t>fausses alarmes</a:t>
            </a:r>
            <a:r>
              <a:rPr lang="fr-FR" kern="0" dirty="0" smtClean="0"/>
              <a:t>, </a:t>
            </a:r>
            <a:r>
              <a:rPr lang="fr-FR" kern="0" dirty="0" smtClean="0">
                <a:solidFill>
                  <a:schemeClr val="accent1"/>
                </a:solidFill>
              </a:rPr>
              <a:t>allumage du four</a:t>
            </a:r>
            <a:r>
              <a:rPr lang="fr-FR" kern="0" dirty="0" smtClean="0"/>
              <a:t>, etc.</a:t>
            </a:r>
            <a:endParaRPr lang="fr-FR" kern="0" dirty="0"/>
          </a:p>
        </p:txBody>
      </p:sp>
      <p:sp>
        <p:nvSpPr>
          <p:cNvPr id="11" name="ZoneTexte 10"/>
          <p:cNvSpPr txBox="1"/>
          <p:nvPr/>
        </p:nvSpPr>
        <p:spPr>
          <a:xfrm>
            <a:off x="124180" y="5391507"/>
            <a:ext cx="8895640" cy="1061829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000" dirty="0" err="1" smtClean="0"/>
              <a:t>Earlence</a:t>
            </a:r>
            <a:r>
              <a:rPr lang="en-US" sz="2000" dirty="0" smtClean="0"/>
              <a:t> </a:t>
            </a:r>
            <a:r>
              <a:rPr lang="en-US" sz="2000" dirty="0" err="1" smtClean="0"/>
              <a:t>Fernandes</a:t>
            </a:r>
            <a:r>
              <a:rPr lang="en-US" sz="2000" dirty="0" smtClean="0"/>
              <a:t>, </a:t>
            </a:r>
            <a:r>
              <a:rPr lang="en-US" sz="2000" dirty="0" err="1" smtClean="0"/>
              <a:t>Jaeyeon</a:t>
            </a:r>
            <a:r>
              <a:rPr lang="en-US" sz="2000" dirty="0" smtClean="0"/>
              <a:t> Jung, and </a:t>
            </a:r>
            <a:r>
              <a:rPr lang="en-US" sz="2000" dirty="0" err="1" smtClean="0"/>
              <a:t>Atul</a:t>
            </a:r>
            <a:r>
              <a:rPr lang="en-US" sz="2000" dirty="0" smtClean="0"/>
              <a:t> Prakash </a:t>
            </a:r>
            <a:br>
              <a:rPr lang="en-US" sz="2000" dirty="0" smtClean="0"/>
            </a:br>
            <a:r>
              <a:rPr lang="en-US" sz="2000" dirty="0" smtClean="0">
                <a:solidFill>
                  <a:schemeClr val="tx2"/>
                </a:solidFill>
              </a:rPr>
              <a:t>Security Analysis of Emerging Smart Home Applications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In Proceedings of 37th IEEE Symposium on Security and Privacy, May 2016 </a:t>
            </a:r>
            <a:endParaRPr kumimoji="0" lang="en-US" sz="20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2" name="Espace réservé du contenu 5"/>
          <p:cNvSpPr txBox="1">
            <a:spLocks/>
          </p:cNvSpPr>
          <p:nvPr/>
        </p:nvSpPr>
        <p:spPr>
          <a:xfrm>
            <a:off x="251520" y="4720145"/>
            <a:ext cx="9383446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 smtClean="0"/>
              <a:t>Corriger pourrait poser des problèmes aux applis existantes !</a:t>
            </a:r>
            <a:endParaRPr lang="fr-FR" kern="0" dirty="0"/>
          </a:p>
        </p:txBody>
      </p:sp>
      <p:sp>
        <p:nvSpPr>
          <p:cNvPr id="13" name="Espace réservé du contenu 5"/>
          <p:cNvSpPr txBox="1">
            <a:spLocks/>
          </p:cNvSpPr>
          <p:nvPr/>
        </p:nvSpPr>
        <p:spPr>
          <a:xfrm>
            <a:off x="253238" y="2005608"/>
            <a:ext cx="8229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 smtClean="0"/>
              <a:t>Code serveur fermé, mais API ouverte aux </a:t>
            </a:r>
            <a:r>
              <a:rPr lang="fr-FR" kern="0" dirty="0" err="1" smtClean="0"/>
              <a:t>apps</a:t>
            </a:r>
            <a:r>
              <a:rPr lang="fr-FR" kern="0" dirty="0" smtClean="0"/>
              <a:t> externes</a:t>
            </a: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47697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9" grpId="0"/>
      <p:bldP spid="11" grpId="0" animBg="1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84776"/>
          </a:xfrm>
        </p:spPr>
        <p:txBody>
          <a:bodyPr/>
          <a:lstStyle/>
          <a:p>
            <a:pPr lvl="0"/>
            <a:r>
              <a:rPr lang="fr-FR" dirty="0" smtClean="0"/>
              <a:t>Un bug spatial de référence</a:t>
            </a:r>
            <a:endParaRPr lang="en-US" dirty="0"/>
          </a:p>
        </p:txBody>
      </p:sp>
      <p:sp>
        <p:nvSpPr>
          <p:cNvPr id="6" name="Titre 5"/>
          <p:cNvSpPr txBox="1">
            <a:spLocks/>
          </p:cNvSpPr>
          <p:nvPr/>
        </p:nvSpPr>
        <p:spPr>
          <a:xfrm>
            <a:off x="228600" y="-27384"/>
            <a:ext cx="86868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Espace réservé du contenu 1"/>
          <p:cNvSpPr txBox="1">
            <a:spLocks/>
          </p:cNvSpPr>
          <p:nvPr/>
        </p:nvSpPr>
        <p:spPr>
          <a:xfrm>
            <a:off x="251520" y="5301208"/>
            <a:ext cx="8892480" cy="125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168" marR="0" lvl="0" indent="-201168" algn="l" defTabSz="914400" rtl="0" eaLnBrk="1" fontAlgn="base" latinLnBrk="0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2400" b="0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sym typeface="Symbol"/>
              </a:rPr>
              <a:t>control</a:t>
            </a:r>
          </a:p>
          <a:p>
            <a:pPr marL="457200" marR="0" lvl="1" indent="-201168" algn="l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fr-FR" sz="2400" b="0" i="0" u="none" strike="noStrike" kern="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sym typeface="Symbol"/>
              </a:rPr>
              <a:t> ce code ne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sym typeface="Symbol"/>
              </a:rPr>
              <a:t> servait à rien, et </a:t>
            </a:r>
            <a:r>
              <a:rPr lang="fr-FR" sz="2400" kern="0" dirty="0" smtClean="0">
                <a:solidFill>
                  <a:schemeClr val="accent1"/>
                </a:solidFill>
                <a:sym typeface="Symbol"/>
              </a:rPr>
              <a:t>tout fonctionnait normalement !</a:t>
            </a:r>
            <a:r>
              <a:rPr kumimoji="0" lang="fr-FR" sz="2400" b="0" i="0" u="none" strike="noStrike" kern="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t> </a:t>
            </a:r>
          </a:p>
          <a:p>
            <a:pPr marL="457200" marR="0" lvl="1" indent="-201168" algn="l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fr-FR" sz="2400" b="0" i="0" u="none" strike="noStrike" kern="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t> Ariane 5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t> avait été simulée sur la trajectoire d’Ariane </a:t>
            </a:r>
            <a:r>
              <a:rPr lang="fr-FR" sz="2400" kern="0" dirty="0" smtClean="0">
                <a:solidFill>
                  <a:schemeClr val="accent1"/>
                </a:solidFill>
              </a:rPr>
              <a:t>4, ...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9" name="Espace réservé du contenu 1"/>
          <p:cNvSpPr txBox="1">
            <a:spLocks/>
          </p:cNvSpPr>
          <p:nvPr/>
        </p:nvSpPr>
        <p:spPr>
          <a:xfrm>
            <a:off x="36285" y="4412895"/>
            <a:ext cx="9336315" cy="1320361"/>
          </a:xfrm>
          <a:prstGeom prst="rect">
            <a:avLst/>
          </a:prstGeom>
        </p:spPr>
        <p:txBody>
          <a:bodyPr/>
          <a:lstStyle/>
          <a:p>
            <a:pPr marL="182563" marR="0" lvl="0" indent="-27305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Explosion d’Ariane 501, 4 juin 1996</a:t>
            </a:r>
          </a:p>
          <a:p>
            <a:pPr marL="742950" marR="0" lvl="1" indent="-28575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fr-FR" sz="20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fr-FR" sz="24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overflow non protégé dans une conversion fp32</a:t>
            </a:r>
            <a:r>
              <a:rPr kumimoji="0" lang="fr-FR" sz="24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sym typeface="Symbol"/>
              </a:rPr>
              <a:t>→ int16</a:t>
            </a:r>
          </a:p>
          <a:p>
            <a:pPr marL="742950" marR="0" lvl="1" indent="-28575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fr-FR" sz="24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sym typeface="Symbol"/>
              </a:rPr>
              <a:t> les 2 gyrolasers se déclarent en panne → plus de contrôle</a:t>
            </a:r>
          </a:p>
        </p:txBody>
      </p:sp>
      <p:pic>
        <p:nvPicPr>
          <p:cNvPr id="5" name="Explosion of the Ariane 5 rocket on 4th June 1996.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55776" y="764704"/>
            <a:ext cx="4272136" cy="3204102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642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fld id="{BD380794-AD05-45D1-BCEF-E41591C34CDA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644008" y="6562800"/>
            <a:ext cx="3280792" cy="365125"/>
          </a:xfrm>
        </p:spPr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39390" y="1237785"/>
            <a:ext cx="8842485" cy="289925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tIns="46800" bIns="46800" anchor="ctr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smtClean="0"/>
              <a:t>As soon as we started programming,  we found to our surprise  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that it wasn’t as easy to get programs right as we had thought.</a:t>
            </a:r>
          </a:p>
          <a:p>
            <a:pPr>
              <a:lnSpc>
                <a:spcPct val="140000"/>
              </a:lnSpc>
            </a:pPr>
            <a:r>
              <a:rPr lang="en-US" sz="2400" dirty="0" smtClean="0"/>
              <a:t>       </a:t>
            </a:r>
            <a:r>
              <a:rPr lang="en-US" sz="2400" dirty="0" smtClean="0">
                <a:solidFill>
                  <a:schemeClr val="accent1"/>
                </a:solidFill>
              </a:rPr>
              <a:t>Debugging had to be discovered.</a:t>
            </a:r>
          </a:p>
          <a:p>
            <a:pPr>
              <a:lnSpc>
                <a:spcPct val="140000"/>
              </a:lnSpc>
            </a:pPr>
            <a:r>
              <a:rPr lang="en-US" sz="2400" dirty="0" smtClean="0"/>
              <a:t>I can remember the exact instant when I realized that a large 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part of my life from then on was going to be spent in finding 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mistakes in my own programs.</a:t>
            </a:r>
            <a:endParaRPr lang="en-US" sz="2400" dirty="0">
              <a:solidFill>
                <a:srgbClr val="007DFA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029200" y="4419600"/>
            <a:ext cx="3129383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Maurice Wilkes, 1949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126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Bugs Martiens</a:t>
            </a:r>
            <a:endParaRPr lang="fr-FR"/>
          </a:p>
        </p:txBody>
      </p:sp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152400" y="1035040"/>
            <a:ext cx="8839200" cy="1640449"/>
          </a:xfrm>
        </p:spPr>
        <p:txBody>
          <a:bodyPr/>
          <a:lstStyle/>
          <a:p>
            <a:r>
              <a:rPr lang="fr-FR" dirty="0" smtClean="0"/>
              <a:t>Quasi perte de </a:t>
            </a:r>
            <a:r>
              <a:rPr lang="fr-FR" dirty="0" err="1" smtClean="0"/>
              <a:t>Pathfinder</a:t>
            </a:r>
            <a:r>
              <a:rPr lang="fr-FR" dirty="0" smtClean="0"/>
              <a:t> par inversion de priorité</a:t>
            </a:r>
          </a:p>
          <a:p>
            <a:pPr lvl="1"/>
            <a:r>
              <a:rPr lang="fr-FR" sz="2400" dirty="0" smtClean="0"/>
              <a:t> bug trouvé sur une copie conforme à terre</a:t>
            </a:r>
          </a:p>
          <a:p>
            <a:pPr lvl="1"/>
            <a:r>
              <a:rPr lang="fr-FR" sz="2400" dirty="0" smtClean="0"/>
              <a:t> fixé par </a:t>
            </a:r>
            <a:r>
              <a:rPr lang="fr-FR" sz="2400" dirty="0" err="1" smtClean="0"/>
              <a:t>télépatch</a:t>
            </a:r>
            <a:r>
              <a:rPr lang="fr-FR" sz="2400" dirty="0" smtClean="0"/>
              <a:t> de l’OS !</a:t>
            </a:r>
            <a:endParaRPr lang="fr-FR" sz="2400" dirty="0" smtClean="0">
              <a:sym typeface="Symbol"/>
            </a:endParaRPr>
          </a:p>
          <a:p>
            <a:pPr lvl="1"/>
            <a:r>
              <a:rPr lang="fr-FR" sz="2400" dirty="0" smtClean="0">
                <a:solidFill>
                  <a:schemeClr val="accent1"/>
                </a:solidFill>
                <a:sym typeface="Symbol"/>
              </a:rPr>
              <a:t> la solution était déjà publiée, mais ignorée...</a:t>
            </a:r>
          </a:p>
        </p:txBody>
      </p:sp>
      <p:sp>
        <p:nvSpPr>
          <p:cNvPr id="8" name="Espace réservé du contenu 1"/>
          <p:cNvSpPr txBox="1">
            <a:spLocks/>
          </p:cNvSpPr>
          <p:nvPr/>
        </p:nvSpPr>
        <p:spPr>
          <a:xfrm>
            <a:off x="152400" y="2996952"/>
            <a:ext cx="87630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168" marR="0" lvl="0" indent="-201168" algn="l" defTabSz="914400" rtl="0" eaLnBrk="1" fontAlgn="base" latinLnBrk="0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Reboot sans fin de Spirit</a:t>
            </a:r>
          </a:p>
          <a:p>
            <a:pPr marL="457200" marR="0" lvl="1" indent="-201168" algn="l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fr-FR" sz="24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 problème </a:t>
            </a:r>
            <a:r>
              <a:rPr kumimoji="0" lang="fr-FR" sz="24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DOS de </a:t>
            </a:r>
            <a:r>
              <a:rPr kumimoji="0" lang="fr-FR" sz="2400" b="0" i="0" u="none" strike="noStrike" kern="0" cap="none" spc="0" normalizeH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désallocation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 en mémoire flash </a:t>
            </a:r>
          </a:p>
          <a:p>
            <a:pPr marL="457200" marR="0" lvl="1" indent="-201168" algn="l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fr-FR" sz="2400" kern="0" dirty="0">
                <a:solidFill>
                  <a:schemeClr val="tx2"/>
                </a:solidFill>
                <a:sym typeface="Symbol"/>
              </a:rPr>
              <a:t> </a:t>
            </a:r>
            <a:r>
              <a:rPr lang="fr-FR" sz="2400" kern="0" dirty="0" smtClean="0">
                <a:solidFill>
                  <a:schemeClr val="accent1"/>
                </a:solidFill>
                <a:sym typeface="Symbol"/>
              </a:rPr>
              <a:t>la </a:t>
            </a:r>
            <a:r>
              <a:rPr lang="fr-FR" sz="2400" kern="0" dirty="0" err="1" smtClean="0">
                <a:solidFill>
                  <a:schemeClr val="accent1"/>
                </a:solidFill>
                <a:sym typeface="Symbol"/>
              </a:rPr>
              <a:t>désallocation</a:t>
            </a:r>
            <a:r>
              <a:rPr lang="fr-FR" sz="2400" kern="0" dirty="0" smtClean="0">
                <a:solidFill>
                  <a:schemeClr val="accent1"/>
                </a:solidFill>
                <a:sym typeface="Symbol"/>
              </a:rPr>
              <a:t> ne </a:t>
            </a:r>
            <a:r>
              <a:rPr lang="fr-FR" sz="2400" kern="0" dirty="0" err="1" smtClean="0">
                <a:solidFill>
                  <a:schemeClr val="accent1"/>
                </a:solidFill>
                <a:sym typeface="Symbol"/>
              </a:rPr>
              <a:t>désalloue</a:t>
            </a:r>
            <a:r>
              <a:rPr lang="fr-FR" sz="2400" kern="0" dirty="0" smtClean="0">
                <a:solidFill>
                  <a:schemeClr val="accent1"/>
                </a:solidFill>
                <a:sym typeface="Symbol"/>
              </a:rPr>
              <a:t> pas la table d’allocation</a:t>
            </a:r>
          </a:p>
          <a:p>
            <a:pPr marL="457200" marR="0" lvl="1" indent="-201168" algn="l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fr-FR" sz="2400" kern="0" dirty="0">
                <a:solidFill>
                  <a:schemeClr val="tx2"/>
                </a:solidFill>
                <a:latin typeface="+mn-lt"/>
                <a:sym typeface="Symbol"/>
              </a:rPr>
              <a:t> </a:t>
            </a:r>
            <a:r>
              <a:rPr lang="fr-FR" sz="2400" kern="0" dirty="0" smtClean="0">
                <a:solidFill>
                  <a:schemeClr val="tx2"/>
                </a:solidFill>
                <a:latin typeface="+mn-lt"/>
                <a:sym typeface="Symbol"/>
              </a:rPr>
              <a:t>fixé </a:t>
            </a:r>
            <a:r>
              <a:rPr lang="fr-FR" sz="2400" kern="0" dirty="0" smtClean="0">
                <a:solidFill>
                  <a:schemeClr val="tx2"/>
                </a:solidFill>
                <a:latin typeface="+mn-lt"/>
                <a:sym typeface="Symbol"/>
              </a:rPr>
              <a:t>par </a:t>
            </a:r>
            <a:r>
              <a:rPr lang="fr-FR" sz="2400" kern="0" dirty="0" err="1" smtClean="0">
                <a:solidFill>
                  <a:schemeClr val="tx2"/>
                </a:solidFill>
                <a:latin typeface="+mn-lt"/>
                <a:sym typeface="Symbol"/>
              </a:rPr>
              <a:t>télépatch</a:t>
            </a:r>
            <a:r>
              <a:rPr lang="fr-FR" sz="2400" kern="0" dirty="0" smtClean="0">
                <a:solidFill>
                  <a:schemeClr val="tx2"/>
                </a:solidFill>
                <a:latin typeface="+mn-lt"/>
                <a:sym typeface="Symbol"/>
              </a:rPr>
              <a:t> de la séquence de boot !</a:t>
            </a:r>
            <a:endParaRPr kumimoji="0" lang="fr-FR" sz="2400" b="0" i="0" u="none" strike="noStrike" kern="0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sym typeface="Symbol"/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152400" y="4724400"/>
            <a:ext cx="8229600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168" marR="0" lvl="0" indent="-201168" algn="l" defTabSz="914400" rtl="0" eaLnBrk="1" fontAlgn="base" latinLnBrk="0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Crash de Mars Orbiter</a:t>
            </a:r>
          </a:p>
          <a:p>
            <a:pPr marL="201168" marR="0" lvl="0" indent="-201168" algn="l" defTabSz="914400" rtl="0" eaLnBrk="1" fontAlgn="base" latinLnBrk="0" hangingPunct="1">
              <a:lnSpc>
                <a:spcPct val="105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fr-FR" sz="2800" kern="0" smtClean="0"/>
              <a:t> </a:t>
            </a:r>
            <a:r>
              <a:rPr kumimoji="0" lang="fr-FR" sz="2400" b="0" i="0" u="none" strike="noStrike" kern="0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 confusion</a:t>
            </a:r>
            <a:r>
              <a:rPr kumimoji="0" lang="fr-FR" sz="2400" b="0" i="0" u="none" strike="noStrike" kern="0" cap="none" spc="0" normalizeH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 entre unités métriques et impériales</a:t>
            </a:r>
            <a:endParaRPr kumimoji="0" lang="fr-FR" sz="2400" b="0" i="0" u="none" strike="noStrike" kern="0" cap="none" spc="0" normalizeH="0" baseline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sym typeface="Symbol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2915" y="4293096"/>
            <a:ext cx="1620607" cy="157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88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28600" y="836712"/>
            <a:ext cx="8686800" cy="2523152"/>
          </a:xfrm>
        </p:spPr>
        <p:txBody>
          <a:bodyPr/>
          <a:lstStyle/>
          <a:p>
            <a:r>
              <a:rPr lang="fr-FR" dirty="0" smtClean="0"/>
              <a:t>L’irradiateur </a:t>
            </a:r>
            <a:r>
              <a:rPr lang="fr-FR" dirty="0" err="1" smtClean="0"/>
              <a:t>Therac</a:t>
            </a:r>
            <a:r>
              <a:rPr lang="fr-FR" dirty="0" smtClean="0"/>
              <a:t> 25, 1985-1987</a:t>
            </a:r>
          </a:p>
          <a:p>
            <a:pPr lvl="1">
              <a:lnSpc>
                <a:spcPct val="111000"/>
              </a:lnSpc>
            </a:pPr>
            <a:r>
              <a:rPr lang="fr-FR" sz="2400" dirty="0" smtClean="0"/>
              <a:t> overdose massive avec morts et blessures sévères</a:t>
            </a:r>
          </a:p>
          <a:p>
            <a:pPr lvl="1">
              <a:lnSpc>
                <a:spcPct val="111000"/>
              </a:lnSpc>
            </a:pPr>
            <a:r>
              <a:rPr lang="fr-FR" sz="2400" dirty="0" smtClean="0"/>
              <a:t> protection mécanique remplacée par </a:t>
            </a:r>
            <a:r>
              <a:rPr lang="fr-FR" sz="2400" dirty="0" smtClean="0">
                <a:solidFill>
                  <a:schemeClr val="accent1"/>
                </a:solidFill>
              </a:rPr>
              <a:t>protection logicielle</a:t>
            </a:r>
          </a:p>
          <a:p>
            <a:pPr lvl="1">
              <a:lnSpc>
                <a:spcPct val="111000"/>
              </a:lnSpc>
            </a:pPr>
            <a:r>
              <a:rPr lang="fr-FR" sz="2400" dirty="0" smtClean="0"/>
              <a:t> série de </a:t>
            </a:r>
            <a:r>
              <a:rPr lang="fr-FR" sz="2400" dirty="0" smtClean="0">
                <a:solidFill>
                  <a:schemeClr val="accent1"/>
                </a:solidFill>
              </a:rPr>
              <a:t>bugs subtils de gestion du clavier</a:t>
            </a:r>
          </a:p>
          <a:p>
            <a:pPr lvl="1">
              <a:lnSpc>
                <a:spcPct val="111000"/>
              </a:lnSpc>
            </a:pP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smtClean="0">
                <a:solidFill>
                  <a:schemeClr val="accent1"/>
                </a:solidFill>
              </a:rPr>
              <a:t>déni de bug</a:t>
            </a:r>
            <a:r>
              <a:rPr lang="fr-FR" sz="2400" dirty="0" smtClean="0"/>
              <a:t>, corrections absurdes (enlever la clef UP!)</a:t>
            </a:r>
          </a:p>
          <a:p>
            <a:pPr lvl="1">
              <a:lnSpc>
                <a:spcPct val="111000"/>
              </a:lnSpc>
            </a:pPr>
            <a:r>
              <a:rPr lang="fr-FR" sz="2400" dirty="0" smtClean="0">
                <a:solidFill>
                  <a:schemeClr val="accent3"/>
                </a:solidFill>
              </a:rPr>
              <a:t> </a:t>
            </a:r>
            <a:r>
              <a:rPr lang="fr-FR" sz="2400" dirty="0" smtClean="0">
                <a:solidFill>
                  <a:schemeClr val="accent4"/>
                </a:solidFill>
              </a:rPr>
              <a:t>voir papier de N. </a:t>
            </a:r>
            <a:r>
              <a:rPr lang="fr-FR" sz="2400" dirty="0" err="1" smtClean="0">
                <a:solidFill>
                  <a:schemeClr val="accent4"/>
                </a:solidFill>
              </a:rPr>
              <a:t>Levenson</a:t>
            </a:r>
            <a:r>
              <a:rPr lang="fr-FR" sz="2400" dirty="0" smtClean="0">
                <a:solidFill>
                  <a:schemeClr val="accent4"/>
                </a:solidFill>
              </a:rPr>
              <a:t> et C. Turner</a:t>
            </a:r>
            <a:endParaRPr lang="fr-FR" sz="2400" dirty="0">
              <a:solidFill>
                <a:schemeClr val="accent4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Bugs médicaux</a:t>
            </a:r>
            <a:endParaRPr lang="fr-FR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228600" y="3645024"/>
            <a:ext cx="8686800" cy="222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168" marR="0" lvl="0" indent="-201168" algn="l" defTabSz="914400" rtl="0" eaLnBrk="1" fontAlgn="base" latinLnBrk="0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Trou de sécurité de Pacemakers (U. Washington and Mass.)</a:t>
            </a:r>
          </a:p>
          <a:p>
            <a:pPr lvl="1" indent="-201168">
              <a:lnSpc>
                <a:spcPct val="111000"/>
              </a:lnSpc>
              <a:spcBef>
                <a:spcPts val="0"/>
              </a:spcBef>
              <a:buFontTx/>
              <a:buChar char="–"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 donne</a:t>
            </a:r>
            <a:r>
              <a:rPr lang="fr-FR" sz="2400" kern="0" noProof="0" dirty="0" smtClean="0">
                <a:solidFill>
                  <a:schemeClr val="tx2"/>
                </a:solidFill>
                <a:latin typeface="+mn-lt"/>
              </a:rPr>
              <a:t> accès total à un </a:t>
            </a:r>
            <a:r>
              <a:rPr lang="fr-FR" sz="2400" dirty="0" smtClean="0">
                <a:solidFill>
                  <a:schemeClr val="tx2"/>
                </a:solidFill>
              </a:rPr>
              <a:t>pacemaker</a:t>
            </a: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457200" marR="0" lvl="1" indent="-201168" algn="l" defTabSz="914400" rtl="0" eaLnBrk="1" fontAlgn="base" latinLnBrk="0" hangingPunct="1">
              <a:lnSpc>
                <a:spcPct val="111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 permet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 de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 l’éteindre, envoyer des chocs, </a:t>
            </a:r>
          </a:p>
          <a:p>
            <a:pPr marL="457200" marR="0" lvl="1" indent="-201168" algn="l" defTabSz="914400" rtl="0" eaLnBrk="1" fontAlgn="base" latinLnBrk="0" hangingPunct="1">
              <a:lnSpc>
                <a:spcPct val="111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fr-FR" sz="2400" kern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2400" kern="0" dirty="0" smtClean="0">
                <a:solidFill>
                  <a:schemeClr val="tx2"/>
                </a:solidFill>
                <a:latin typeface="+mn-lt"/>
              </a:rPr>
              <a:t>lire les données utilisateurs, etc.</a:t>
            </a: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953000"/>
            <a:ext cx="1485900" cy="128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504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 </a:t>
            </a:r>
            <a:r>
              <a:rPr lang="fr-FR" dirty="0" smtClean="0"/>
              <a:t>nourrir</a:t>
            </a:r>
            <a:r>
              <a:rPr lang="en-US" dirty="0" smtClean="0"/>
              <a:t> les bugs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4294967295"/>
          </p:nvPr>
        </p:nvSpPr>
        <p:spPr>
          <a:xfrm>
            <a:off x="7848600" y="656280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mtClean="0"/>
              <a:t>14/06/2017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56280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mtClean="0"/>
              <a:t> </a:t>
            </a:r>
            <a:fld id="{F21D61E7-B063-44DA-BACB-42FD904A4AC5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5029200" y="656280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14" name="Espace réservé du contenu 1"/>
          <p:cNvSpPr txBox="1">
            <a:spLocks/>
          </p:cNvSpPr>
          <p:nvPr/>
        </p:nvSpPr>
        <p:spPr>
          <a:xfrm>
            <a:off x="288032" y="1917304"/>
            <a:ext cx="9144001" cy="1511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168" lvl="0" indent="-201168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fr-FR" sz="2400" kern="0" dirty="0" smtClean="0"/>
              <a:t>Employer des raisonnements valables ailleurs mais pas en informatique</a:t>
            </a:r>
          </a:p>
          <a:p>
            <a:pPr marL="457200" marR="0" lvl="1" indent="-201168" algn="l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redondance par simple duplication du système</a:t>
            </a:r>
          </a:p>
          <a:p>
            <a:pPr lvl="1" indent="-201168" fontAlgn="base">
              <a:lnSpc>
                <a:spcPct val="105000"/>
              </a:lnSpc>
              <a:spcAft>
                <a:spcPct val="0"/>
              </a:spcAft>
              <a:buFontTx/>
              <a:buChar char="–"/>
              <a:defRPr/>
            </a:pPr>
            <a:r>
              <a:rPr lang="fr-FR" sz="2000" kern="0" dirty="0" smtClean="0">
                <a:solidFill>
                  <a:schemeClr val="tx2"/>
                </a:solidFill>
              </a:rPr>
              <a:t> calculs de « probabilités de bugs » - </a:t>
            </a:r>
            <a:r>
              <a:rPr lang="fr-FR" sz="2000" kern="0" dirty="0" smtClean="0">
                <a:solidFill>
                  <a:schemeClr val="accent1"/>
                </a:solidFill>
              </a:rPr>
              <a:t>MEFIANCE</a:t>
            </a:r>
          </a:p>
        </p:txBody>
      </p:sp>
      <p:sp>
        <p:nvSpPr>
          <p:cNvPr id="15" name="Espace réservé du contenu 1"/>
          <p:cNvSpPr txBox="1">
            <a:spLocks/>
          </p:cNvSpPr>
          <p:nvPr/>
        </p:nvSpPr>
        <p:spPr>
          <a:xfrm>
            <a:off x="288032" y="4221088"/>
            <a:ext cx="8534400" cy="1123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168" marR="0" lvl="0" indent="-201168" algn="l" defTabSz="914400" rtl="0" eaLnBrk="1" fontAlgn="base" latinLnBrk="0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400" kern="0" dirty="0"/>
              <a:t>L</a:t>
            </a:r>
            <a:r>
              <a:rPr lang="fr-FR" sz="2400" kern="0" dirty="0" smtClean="0"/>
              <a:t>imiter les tests à la « marche normale »</a:t>
            </a: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457200" marR="0" lvl="1" indent="-201168" algn="l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 les problèmes sont </a:t>
            </a:r>
            <a:r>
              <a:rPr kumimoji="0" lang="fr-FR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dans les coins et dans le non prévu</a:t>
            </a:r>
          </a:p>
          <a:p>
            <a:pPr marL="457200" marR="0" lvl="1" indent="-201168" algn="l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fr-FR" sz="2000" kern="0" noProof="0" dirty="0">
                <a:solidFill>
                  <a:schemeClr val="tx2"/>
                </a:solidFill>
              </a:rPr>
              <a:t> </a:t>
            </a:r>
            <a:r>
              <a:rPr lang="fr-FR" sz="2000" kern="0" noProof="0" dirty="0" smtClean="0">
                <a:solidFill>
                  <a:schemeClr val="tx2"/>
                </a:solidFill>
              </a:rPr>
              <a:t>les trous de sécurité sont dans le non-</a:t>
            </a:r>
            <a:r>
              <a:rPr lang="fr-FR" sz="2000" kern="0" noProof="0" dirty="0" err="1" smtClean="0">
                <a:solidFill>
                  <a:schemeClr val="tx2"/>
                </a:solidFill>
              </a:rPr>
              <a:t>fontionnel</a:t>
            </a:r>
            <a:endParaRPr kumimoji="0" lang="fr-FR" sz="20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6" name="Espace réservé du contenu 1"/>
          <p:cNvSpPr txBox="1">
            <a:spLocks/>
          </p:cNvSpPr>
          <p:nvPr/>
        </p:nvSpPr>
        <p:spPr>
          <a:xfrm>
            <a:off x="1296144" y="5500896"/>
            <a:ext cx="6551713" cy="1017553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square" tIns="46800" bIns="64800" anchor="ctr" anchorCtr="0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5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fr-FR" sz="2800" kern="0" noProof="0" dirty="0" smtClean="0">
                <a:latin typeface="+mn-lt"/>
              </a:rPr>
              <a:t>Les bugs sont des </a:t>
            </a:r>
            <a:r>
              <a:rPr lang="fr-FR" sz="2800" kern="0" noProof="0" dirty="0" smtClean="0">
                <a:solidFill>
                  <a:schemeClr val="accent1"/>
                </a:solidFill>
                <a:latin typeface="+mn-lt"/>
              </a:rPr>
              <a:t>pannes des hommes</a:t>
            </a:r>
            <a:endParaRPr lang="fr-FR" sz="2800" kern="0" dirty="0"/>
          </a:p>
          <a:p>
            <a:pPr marR="0" lvl="0" algn="ctr" defTabSz="914400" rtl="0" eaLnBrk="1" fontAlgn="base" latinLnBrk="0" hangingPunct="1">
              <a:lnSpc>
                <a:spcPct val="105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pas des pannes des machines !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17" name="Espace réservé du contenu 1"/>
          <p:cNvSpPr txBox="1">
            <a:spLocks/>
          </p:cNvSpPr>
          <p:nvPr/>
        </p:nvSpPr>
        <p:spPr>
          <a:xfrm>
            <a:off x="288032" y="3429000"/>
            <a:ext cx="9144001" cy="800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168" lvl="0" indent="-201168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fr-FR" sz="2400" kern="0" dirty="0" smtClean="0"/>
              <a:t>Mal spécifier, mal documenter, mal maintenir</a:t>
            </a:r>
          </a:p>
          <a:p>
            <a:pPr marL="457200" marR="0" lvl="1" indent="-201168" algn="l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 mauvaises</a:t>
            </a:r>
            <a:r>
              <a:rPr kumimoji="0" lang="fr-FR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 méthodes de travail, mauvais outils</a:t>
            </a: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Espace réservé du contenu 1"/>
          <p:cNvSpPr txBox="1">
            <a:spLocks/>
          </p:cNvSpPr>
          <p:nvPr/>
        </p:nvSpPr>
        <p:spPr>
          <a:xfrm>
            <a:off x="288032" y="720927"/>
            <a:ext cx="9180512" cy="1123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168" lvl="0" indent="-201168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fr-FR" sz="2400" kern="0" dirty="0" smtClean="0"/>
              <a:t>Ne pas comprendre les spécificités de l’informatique</a:t>
            </a:r>
          </a:p>
          <a:p>
            <a:pPr marL="457200" marR="0" lvl="1" indent="-201168" algn="l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lang="fr-FR" sz="2000" kern="0" dirty="0" smtClean="0">
                <a:solidFill>
                  <a:schemeClr val="tx2"/>
                </a:solidFill>
              </a:rPr>
              <a:t>bugs vus comme des « pannes de logiciels » </a:t>
            </a:r>
            <a:r>
              <a:rPr lang="fr-FR" sz="2000" kern="0" dirty="0" smtClean="0">
                <a:solidFill>
                  <a:schemeClr val="accent1"/>
                </a:solidFill>
              </a:rPr>
              <a:t>- </a:t>
            </a:r>
            <a:r>
              <a:rPr lang="fr-FR" sz="2000" kern="0" dirty="0" smtClean="0">
                <a:solidFill>
                  <a:srgbClr val="FF0000"/>
                </a:solidFill>
              </a:rPr>
              <a:t>FAUX !</a:t>
            </a:r>
          </a:p>
          <a:p>
            <a:pPr marL="457200" marR="0" lvl="1" indent="-201168" algn="l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logiciel vu comme « mécanique</a:t>
            </a:r>
            <a:r>
              <a:rPr kumimoji="0" lang="fr-FR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plus légère et plus souple »</a:t>
            </a: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6204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4211960" y="6562800"/>
            <a:ext cx="3712840" cy="365125"/>
          </a:xfrm>
        </p:spPr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584775"/>
          </a:xfrm>
        </p:spPr>
        <p:txBody>
          <a:bodyPr/>
          <a:lstStyle/>
          <a:p>
            <a:r>
              <a:rPr lang="fr-FR" dirty="0" smtClean="0"/>
              <a:t>De la conception à l’implémentation</a:t>
            </a:r>
            <a:endParaRPr lang="fr-FR" dirty="0"/>
          </a:p>
        </p:txBody>
      </p:sp>
      <p:pic>
        <p:nvPicPr>
          <p:cNvPr id="1026" name="Picture 2" descr="C:\Program Files (x86)\Microsoft Office\MEDIA\CAGCAT10\j019581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1121801" cy="115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Espace réservé du contenu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V="1">
            <a:off x="4860032" y="5517232"/>
            <a:ext cx="1009402" cy="699372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971600" y="2287177"/>
            <a:ext cx="1880643" cy="4616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spécification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738958" y="1422339"/>
            <a:ext cx="1247457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analyse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283968" y="5002599"/>
            <a:ext cx="2274982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implémentation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026619" y="3197960"/>
            <a:ext cx="2257349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programmation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019845" y="4100279"/>
            <a:ext cx="1624163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intégration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036676" y="2097509"/>
            <a:ext cx="1590500" cy="840999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langage ?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3"/>
                </a:solidFill>
              </a:rPr>
              <a:t>outillage ?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330230" y="2990595"/>
            <a:ext cx="1590500" cy="86793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langage ?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3"/>
                </a:solidFill>
              </a:rPr>
              <a:t>outillage ?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788024" y="4100279"/>
            <a:ext cx="1590500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3"/>
                </a:solidFill>
              </a:rPr>
              <a:t>outillage ?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</p:txBody>
      </p:sp>
      <p:sp>
        <p:nvSpPr>
          <p:cNvPr id="22" name="Flèche vers le bas 21"/>
          <p:cNvSpPr/>
          <p:nvPr/>
        </p:nvSpPr>
        <p:spPr bwMode="auto">
          <a:xfrm>
            <a:off x="2158788" y="1875540"/>
            <a:ext cx="292266" cy="473340"/>
          </a:xfrm>
          <a:prstGeom prst="downArrow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Flèche vers le bas 22"/>
          <p:cNvSpPr/>
          <p:nvPr/>
        </p:nvSpPr>
        <p:spPr bwMode="auto">
          <a:xfrm rot="19587364">
            <a:off x="2377917" y="2748843"/>
            <a:ext cx="322863" cy="536142"/>
          </a:xfrm>
          <a:prstGeom prst="down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Flèche vers le bas 26"/>
          <p:cNvSpPr/>
          <p:nvPr/>
        </p:nvSpPr>
        <p:spPr bwMode="auto">
          <a:xfrm rot="8755143">
            <a:off x="4186674" y="4516075"/>
            <a:ext cx="322863" cy="536142"/>
          </a:xfrm>
          <a:prstGeom prst="downArrow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148161" y="5446418"/>
            <a:ext cx="1606530" cy="86793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machine ?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3"/>
                </a:solidFill>
              </a:rPr>
              <a:t>OS ?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</p:txBody>
      </p:sp>
      <p:sp>
        <p:nvSpPr>
          <p:cNvPr id="30" name="Flèche vers le bas 29"/>
          <p:cNvSpPr/>
          <p:nvPr/>
        </p:nvSpPr>
        <p:spPr bwMode="auto">
          <a:xfrm rot="19587364">
            <a:off x="2965054" y="3595018"/>
            <a:ext cx="322863" cy="536142"/>
          </a:xfrm>
          <a:prstGeom prst="down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120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14" grpId="0"/>
      <p:bldP spid="17" grpId="0"/>
      <p:bldP spid="16" grpId="0"/>
      <p:bldP spid="22" grpId="0" animBg="1"/>
      <p:bldP spid="23" grpId="0" animBg="1"/>
      <p:bldP spid="27" grpId="0" animBg="1"/>
      <p:bldP spid="29" grpId="0"/>
      <p:bldP spid="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4211960" y="6562800"/>
            <a:ext cx="3712840" cy="365125"/>
          </a:xfrm>
        </p:spPr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584775"/>
          </a:xfrm>
        </p:spPr>
        <p:txBody>
          <a:bodyPr/>
          <a:lstStyle/>
          <a:p>
            <a:r>
              <a:rPr lang="fr-FR" dirty="0" smtClean="0"/>
              <a:t>De la conception à l’implémentation</a:t>
            </a:r>
            <a:endParaRPr lang="fr-FR" dirty="0"/>
          </a:p>
        </p:txBody>
      </p:sp>
      <p:pic>
        <p:nvPicPr>
          <p:cNvPr id="1026" name="Picture 2" descr="C:\Program Files (x86)\Microsoft Office\MEDIA\CAGCAT10\j019581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1121801" cy="115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Espace réservé du contenu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V="1">
            <a:off x="4860032" y="5517232"/>
            <a:ext cx="1009402" cy="699372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971600" y="2287177"/>
            <a:ext cx="1880643" cy="4616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spécification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738958" y="1422339"/>
            <a:ext cx="1247457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analyse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283968" y="5002599"/>
            <a:ext cx="2274982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implémentation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026619" y="3197960"/>
            <a:ext cx="2257349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programmation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019845" y="4100279"/>
            <a:ext cx="1624163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intégration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036676" y="2097509"/>
            <a:ext cx="1590500" cy="840999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langage ?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3"/>
                </a:solidFill>
              </a:rPr>
              <a:t>outillage ?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330230" y="2990595"/>
            <a:ext cx="1590500" cy="86793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langage ?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3"/>
                </a:solidFill>
              </a:rPr>
              <a:t>outillage ?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788024" y="4100279"/>
            <a:ext cx="1590500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3"/>
                </a:solidFill>
              </a:rPr>
              <a:t>outillage ?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</p:txBody>
      </p:sp>
      <p:sp>
        <p:nvSpPr>
          <p:cNvPr id="22" name="Flèche vers le bas 21"/>
          <p:cNvSpPr/>
          <p:nvPr/>
        </p:nvSpPr>
        <p:spPr bwMode="auto">
          <a:xfrm>
            <a:off x="2158788" y="1875540"/>
            <a:ext cx="292266" cy="473340"/>
          </a:xfrm>
          <a:prstGeom prst="downArrow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Flèche vers le bas 22"/>
          <p:cNvSpPr/>
          <p:nvPr/>
        </p:nvSpPr>
        <p:spPr bwMode="auto">
          <a:xfrm rot="19587364">
            <a:off x="2377917" y="2748843"/>
            <a:ext cx="322863" cy="536142"/>
          </a:xfrm>
          <a:prstGeom prst="down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Flèche vers le bas 26"/>
          <p:cNvSpPr/>
          <p:nvPr/>
        </p:nvSpPr>
        <p:spPr bwMode="auto">
          <a:xfrm rot="8755143">
            <a:off x="4186674" y="4516075"/>
            <a:ext cx="322863" cy="536142"/>
          </a:xfrm>
          <a:prstGeom prst="downArrow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148161" y="5446418"/>
            <a:ext cx="1606530" cy="86793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machine ?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3"/>
                </a:solidFill>
              </a:rPr>
              <a:t>OS ?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</p:txBody>
      </p:sp>
      <p:sp>
        <p:nvSpPr>
          <p:cNvPr id="30" name="Flèche vers le bas 29"/>
          <p:cNvSpPr/>
          <p:nvPr/>
        </p:nvSpPr>
        <p:spPr bwMode="auto">
          <a:xfrm rot="19587364">
            <a:off x="2965054" y="3595018"/>
            <a:ext cx="322863" cy="536142"/>
          </a:xfrm>
          <a:prstGeom prst="down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870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4211960" y="6562800"/>
            <a:ext cx="3712840" cy="365125"/>
          </a:xfrm>
        </p:spPr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584775"/>
          </a:xfrm>
        </p:spPr>
        <p:txBody>
          <a:bodyPr/>
          <a:lstStyle/>
          <a:p>
            <a:r>
              <a:rPr lang="fr-FR" dirty="0" smtClean="0"/>
              <a:t>De la conception à l’implémentation</a:t>
            </a:r>
            <a:endParaRPr lang="fr-FR" dirty="0"/>
          </a:p>
        </p:txBody>
      </p:sp>
      <p:pic>
        <p:nvPicPr>
          <p:cNvPr id="1026" name="Picture 2" descr="C:\Program Files (x86)\Microsoft Office\MEDIA\CAGCAT10\j019581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1121801" cy="115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Espace réservé du contenu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V="1">
            <a:off x="4860032" y="5517232"/>
            <a:ext cx="1009402" cy="699372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971600" y="2287177"/>
            <a:ext cx="1880643" cy="4616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spécification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738958" y="1422339"/>
            <a:ext cx="1247457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analyse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283968" y="5002599"/>
            <a:ext cx="2274982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implémentation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026619" y="3197960"/>
            <a:ext cx="2257349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programmation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019845" y="4100279"/>
            <a:ext cx="1624163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intégration</a:t>
            </a:r>
          </a:p>
        </p:txBody>
      </p:sp>
      <p:sp>
        <p:nvSpPr>
          <p:cNvPr id="22" name="Flèche vers le bas 21"/>
          <p:cNvSpPr/>
          <p:nvPr/>
        </p:nvSpPr>
        <p:spPr bwMode="auto">
          <a:xfrm>
            <a:off x="2158788" y="1875540"/>
            <a:ext cx="292266" cy="473340"/>
          </a:xfrm>
          <a:prstGeom prst="downArrow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Flèche vers le bas 22"/>
          <p:cNvSpPr/>
          <p:nvPr/>
        </p:nvSpPr>
        <p:spPr bwMode="auto">
          <a:xfrm rot="19587364">
            <a:off x="2377917" y="2748843"/>
            <a:ext cx="322863" cy="536142"/>
          </a:xfrm>
          <a:prstGeom prst="down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Flèche vers le bas 26"/>
          <p:cNvSpPr/>
          <p:nvPr/>
        </p:nvSpPr>
        <p:spPr bwMode="auto">
          <a:xfrm rot="8755143">
            <a:off x="4186674" y="4516075"/>
            <a:ext cx="322863" cy="536142"/>
          </a:xfrm>
          <a:prstGeom prst="downArrow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Flèche vers le bas 29"/>
          <p:cNvSpPr/>
          <p:nvPr/>
        </p:nvSpPr>
        <p:spPr bwMode="auto">
          <a:xfrm rot="19587364">
            <a:off x="2965054" y="3595018"/>
            <a:ext cx="322863" cy="536142"/>
          </a:xfrm>
          <a:prstGeom prst="down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899592" y="2348880"/>
            <a:ext cx="5654549" cy="1368152"/>
            <a:chOff x="899592" y="2348880"/>
            <a:chExt cx="5654549" cy="1368152"/>
          </a:xfrm>
        </p:grpSpPr>
        <p:sp>
          <p:nvSpPr>
            <p:cNvPr id="6" name="Rectangle à coins arrondis 5"/>
            <p:cNvSpPr/>
            <p:nvPr/>
          </p:nvSpPr>
          <p:spPr bwMode="auto">
            <a:xfrm>
              <a:off x="899592" y="2348880"/>
              <a:ext cx="3448513" cy="1368152"/>
            </a:xfrm>
            <a:prstGeom prst="roundRect">
              <a:avLst/>
            </a:prstGeom>
            <a:noFill/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4550066" y="2792890"/>
              <a:ext cx="2004075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800" b="0" i="0" u="none" strike="noStrike" kern="0" cap="none" spc="0" normalizeH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Nid à bugs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887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4211960" y="6562800"/>
            <a:ext cx="3712840" cy="365125"/>
          </a:xfrm>
        </p:spPr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584775"/>
          </a:xfrm>
        </p:spPr>
        <p:txBody>
          <a:bodyPr/>
          <a:lstStyle/>
          <a:p>
            <a:r>
              <a:rPr lang="fr-FR" dirty="0" smtClean="0"/>
              <a:t>Validation / Vérification</a:t>
            </a:r>
            <a:endParaRPr lang="fr-FR" dirty="0"/>
          </a:p>
        </p:txBody>
      </p:sp>
      <p:pic>
        <p:nvPicPr>
          <p:cNvPr id="1026" name="Picture 2" descr="C:\Program Files (x86)\Microsoft Office\MEDIA\CAGCAT10\j019581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1121801" cy="115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Espace réservé du contenu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V="1">
            <a:off x="4860032" y="5517232"/>
            <a:ext cx="1009402" cy="699372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971600" y="2287177"/>
            <a:ext cx="1880643" cy="4616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spécification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738958" y="1422339"/>
            <a:ext cx="1247457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analyse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283968" y="5002599"/>
            <a:ext cx="2274982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implémentation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026619" y="3197960"/>
            <a:ext cx="2257349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programmation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019845" y="4100279"/>
            <a:ext cx="1624163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intégration</a:t>
            </a:r>
          </a:p>
        </p:txBody>
      </p:sp>
      <p:sp>
        <p:nvSpPr>
          <p:cNvPr id="23" name="Flèche vers le bas 22"/>
          <p:cNvSpPr/>
          <p:nvPr/>
        </p:nvSpPr>
        <p:spPr bwMode="auto">
          <a:xfrm rot="19587364">
            <a:off x="2377917" y="2748843"/>
            <a:ext cx="322863" cy="536142"/>
          </a:xfrm>
          <a:prstGeom prst="down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Flèche vers le bas 26"/>
          <p:cNvSpPr/>
          <p:nvPr/>
        </p:nvSpPr>
        <p:spPr bwMode="auto">
          <a:xfrm rot="8755143">
            <a:off x="4186674" y="4516075"/>
            <a:ext cx="322863" cy="536142"/>
          </a:xfrm>
          <a:prstGeom prst="downArrow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Flèche vers le bas 29"/>
          <p:cNvSpPr/>
          <p:nvPr/>
        </p:nvSpPr>
        <p:spPr bwMode="auto">
          <a:xfrm rot="19587364">
            <a:off x="2965054" y="3595018"/>
            <a:ext cx="322863" cy="536142"/>
          </a:xfrm>
          <a:prstGeom prst="down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Flèche vers le bas 23"/>
          <p:cNvSpPr/>
          <p:nvPr/>
        </p:nvSpPr>
        <p:spPr bwMode="auto">
          <a:xfrm>
            <a:off x="2158788" y="1875540"/>
            <a:ext cx="292266" cy="473340"/>
          </a:xfrm>
          <a:prstGeom prst="downArrow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Double flèche verticale 5"/>
          <p:cNvSpPr/>
          <p:nvPr/>
        </p:nvSpPr>
        <p:spPr bwMode="auto">
          <a:xfrm>
            <a:off x="2158788" y="1875540"/>
            <a:ext cx="288032" cy="475200"/>
          </a:xfrm>
          <a:prstGeom prst="upDownArrow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Double flèche verticale 7"/>
          <p:cNvSpPr/>
          <p:nvPr/>
        </p:nvSpPr>
        <p:spPr bwMode="auto">
          <a:xfrm rot="19719495">
            <a:off x="2387447" y="2739569"/>
            <a:ext cx="286160" cy="536400"/>
          </a:xfrm>
          <a:prstGeom prst="upDownArrow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Double flèche verticale 27"/>
          <p:cNvSpPr/>
          <p:nvPr/>
        </p:nvSpPr>
        <p:spPr bwMode="auto">
          <a:xfrm rot="19719495">
            <a:off x="2990140" y="3582299"/>
            <a:ext cx="286160" cy="536400"/>
          </a:xfrm>
          <a:prstGeom prst="upDownArrow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Double flèche verticale 30"/>
          <p:cNvSpPr/>
          <p:nvPr/>
        </p:nvSpPr>
        <p:spPr bwMode="auto">
          <a:xfrm rot="19719495">
            <a:off x="4211983" y="4524950"/>
            <a:ext cx="286160" cy="536400"/>
          </a:xfrm>
          <a:prstGeom prst="upDownArrow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797830" y="2097509"/>
            <a:ext cx="2068195" cy="86793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adéquation ?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3"/>
                </a:solidFill>
              </a:rPr>
              <a:t>consistance ?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5934163" y="3741755"/>
            <a:ext cx="2034531" cy="86793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conformité ?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accent3"/>
                </a:solidFill>
              </a:rPr>
              <a:t>c</a:t>
            </a:r>
            <a:r>
              <a:rPr lang="fr-FR" sz="2400" kern="0" dirty="0" smtClean="0">
                <a:solidFill>
                  <a:schemeClr val="accent3"/>
                </a:solidFill>
              </a:rPr>
              <a:t>omplétude ?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497190" y="1628800"/>
            <a:ext cx="1741407" cy="54117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sécurité ?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6026709" y="1196752"/>
            <a:ext cx="2685351" cy="5447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performances ?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4283968" y="3424561"/>
            <a:ext cx="1650195" cy="1578038"/>
            <a:chOff x="4283968" y="3424561"/>
            <a:chExt cx="1650195" cy="1578038"/>
          </a:xfrm>
        </p:grpSpPr>
        <p:cxnSp>
          <p:nvCxnSpPr>
            <p:cNvPr id="16" name="Connecteur droit avec flèche 15"/>
            <p:cNvCxnSpPr>
              <a:stCxn id="36" idx="1"/>
              <a:endCxn id="11" idx="0"/>
            </p:cNvCxnSpPr>
            <p:nvPr/>
          </p:nvCxnSpPr>
          <p:spPr bwMode="auto">
            <a:xfrm flipH="1">
              <a:off x="5421459" y="4175720"/>
              <a:ext cx="512704" cy="826879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Connecteur droit avec flèche 17"/>
            <p:cNvCxnSpPr>
              <a:stCxn id="36" idx="1"/>
              <a:endCxn id="15" idx="3"/>
            </p:cNvCxnSpPr>
            <p:nvPr/>
          </p:nvCxnSpPr>
          <p:spPr bwMode="auto">
            <a:xfrm flipH="1">
              <a:off x="4644008" y="4175720"/>
              <a:ext cx="1290155" cy="151160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Connecteur droit avec flèche 19"/>
            <p:cNvCxnSpPr>
              <a:stCxn id="36" idx="1"/>
              <a:endCxn id="13" idx="3"/>
            </p:cNvCxnSpPr>
            <p:nvPr/>
          </p:nvCxnSpPr>
          <p:spPr bwMode="auto">
            <a:xfrm flipH="1" flipV="1">
              <a:off x="4283968" y="3424561"/>
              <a:ext cx="1650195" cy="751159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63751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30" grpId="0" animBg="1"/>
      <p:bldP spid="24" grpId="0" animBg="1"/>
      <p:bldP spid="6" grpId="0" animBg="1"/>
      <p:bldP spid="8" grpId="0" animBg="1"/>
      <p:bldP spid="28" grpId="0" animBg="1"/>
      <p:bldP spid="31" grpId="0" animBg="1"/>
      <p:bldP spid="32" grpId="0"/>
      <p:bldP spid="36" grpId="0"/>
      <p:bldP spid="10" grpId="0"/>
      <p:bldP spid="3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46856" y="2025714"/>
            <a:ext cx="8229600" cy="1772793"/>
          </a:xfrm>
        </p:spPr>
        <p:txBody>
          <a:bodyPr/>
          <a:lstStyle/>
          <a:p>
            <a:r>
              <a:rPr lang="fr-FR" dirty="0" smtClean="0"/>
              <a:t>Sous-spécification</a:t>
            </a:r>
          </a:p>
          <a:p>
            <a:pPr lvl="1"/>
            <a:r>
              <a:rPr lang="fr-FR" dirty="0" smtClean="0"/>
              <a:t> oublier de préciser les contraintes d’environnement du programme</a:t>
            </a:r>
          </a:p>
          <a:p>
            <a:pPr lvl="1"/>
            <a:r>
              <a:rPr lang="fr-FR" dirty="0" smtClean="0"/>
              <a:t> oublier </a:t>
            </a:r>
            <a:r>
              <a:rPr lang="fr-FR" dirty="0"/>
              <a:t>de spécifier </a:t>
            </a:r>
            <a:r>
              <a:rPr lang="fr-FR" dirty="0" smtClean="0"/>
              <a:t>précisément les cas d’erreurs</a:t>
            </a:r>
            <a:endParaRPr lang="fr-FR" dirty="0">
              <a:sym typeface="Symbol"/>
            </a:endParaRPr>
          </a:p>
          <a:p>
            <a:pPr lvl="1"/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smtClean="0">
                <a:solidFill>
                  <a:schemeClr val="accent1"/>
                </a:solidFill>
              </a:rPr>
              <a:t>en </a:t>
            </a:r>
            <a:r>
              <a:rPr lang="fr-FR" dirty="0">
                <a:solidFill>
                  <a:schemeClr val="accent1"/>
                </a:solidFill>
              </a:rPr>
              <a:t>cas de survenue d’alarmes multiples et rapprochées, le </a:t>
            </a:r>
            <a:r>
              <a:rPr lang="fr-FR" dirty="0" smtClean="0">
                <a:solidFill>
                  <a:schemeClr val="accent1"/>
                </a:solidFill>
              </a:rPr>
              <a:t>  </a:t>
            </a:r>
            <a:r>
              <a:rPr lang="fr-FR" dirty="0" err="1" smtClean="0">
                <a:solidFill>
                  <a:schemeClr val="bg1"/>
                </a:solidFill>
              </a:rPr>
              <a:t>l</a:t>
            </a:r>
            <a:r>
              <a:rPr lang="fr-FR" dirty="0" err="1" smtClean="0">
                <a:solidFill>
                  <a:schemeClr val="accent1"/>
                </a:solidFill>
              </a:rPr>
              <a:t>logiciel</a:t>
            </a:r>
            <a:r>
              <a:rPr lang="fr-FR" dirty="0" smtClean="0">
                <a:solidFill>
                  <a:schemeClr val="accent1"/>
                </a:solidFill>
              </a:rPr>
              <a:t>  devra </a:t>
            </a:r>
            <a:r>
              <a:rPr lang="fr-FR" dirty="0">
                <a:solidFill>
                  <a:schemeClr val="accent1"/>
                </a:solidFill>
              </a:rPr>
              <a:t>réagir en </a:t>
            </a:r>
            <a:r>
              <a:rPr lang="fr-FR" dirty="0" smtClean="0">
                <a:solidFill>
                  <a:schemeClr val="accent1"/>
                </a:solidFill>
              </a:rPr>
              <a:t>conséquence</a:t>
            </a:r>
            <a:endParaRPr lang="fr-FR" sz="1800" dirty="0">
              <a:solidFill>
                <a:schemeClr val="accent1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644008" y="6562800"/>
            <a:ext cx="3280792" cy="365125"/>
          </a:xfrm>
        </p:spPr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problèmes des spécifications informelles</a:t>
            </a:r>
            <a:endParaRPr lang="fr-FR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446856" y="836712"/>
            <a:ext cx="8229600" cy="11264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 smtClean="0"/>
              <a:t>Contradiction ou incohérence</a:t>
            </a:r>
          </a:p>
          <a:p>
            <a:pPr lvl="1"/>
            <a:r>
              <a:rPr lang="fr-FR" kern="0" dirty="0" smtClean="0"/>
              <a:t> page 12 : X est une variable entière positive </a:t>
            </a:r>
          </a:p>
          <a:p>
            <a:pPr lvl="1"/>
            <a:r>
              <a:rPr lang="fr-FR" kern="0" dirty="0" smtClean="0"/>
              <a:t> page 33 : si X est négatif, ...</a:t>
            </a:r>
            <a:endParaRPr lang="fr-FR" kern="0" dirty="0"/>
          </a:p>
        </p:txBody>
      </p:sp>
      <p:sp>
        <p:nvSpPr>
          <p:cNvPr id="8" name="Espace réservé du contenu 1"/>
          <p:cNvSpPr txBox="1">
            <a:spLocks/>
          </p:cNvSpPr>
          <p:nvPr/>
        </p:nvSpPr>
        <p:spPr>
          <a:xfrm>
            <a:off x="446856" y="3933056"/>
            <a:ext cx="8373616" cy="14496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 smtClean="0"/>
              <a:t>Sur-spécification</a:t>
            </a:r>
            <a:endParaRPr lang="fr-FR" kern="0" dirty="0" smtClean="0">
              <a:solidFill>
                <a:schemeClr val="accent1"/>
              </a:solidFill>
            </a:endParaRPr>
          </a:p>
          <a:p>
            <a:pPr lvl="1"/>
            <a:r>
              <a:rPr lang="fr-FR" kern="0" dirty="0" smtClean="0"/>
              <a:t>donner des </a:t>
            </a:r>
            <a:r>
              <a:rPr lang="fr-FR" kern="0" dirty="0" smtClean="0">
                <a:solidFill>
                  <a:schemeClr val="accent1"/>
                </a:solidFill>
              </a:rPr>
              <a:t>détails inutiles</a:t>
            </a:r>
            <a:r>
              <a:rPr lang="fr-FR" kern="0" dirty="0" smtClean="0"/>
              <a:t> compliquant la réalisation</a:t>
            </a:r>
          </a:p>
          <a:p>
            <a:pPr marL="256032" lvl="1" indent="0">
              <a:buNone/>
            </a:pPr>
            <a:r>
              <a:rPr lang="fr-FR" kern="0" dirty="0" smtClean="0">
                <a:sym typeface="Symbol"/>
              </a:rPr>
              <a:t>   ex. : caractéristiques physiques irrelevantes,</a:t>
            </a:r>
          </a:p>
          <a:p>
            <a:pPr marL="256032" lvl="1" indent="0">
              <a:buNone/>
            </a:pPr>
            <a:r>
              <a:rPr lang="fr-FR" kern="0" dirty="0">
                <a:sym typeface="Symbol"/>
              </a:rPr>
              <a:t> </a:t>
            </a:r>
            <a:r>
              <a:rPr lang="fr-FR" kern="0" dirty="0" smtClean="0">
                <a:sym typeface="Symbol"/>
              </a:rPr>
              <a:t>  </a:t>
            </a:r>
            <a:r>
              <a:rPr lang="fr-FR" kern="0" dirty="0">
                <a:sym typeface="Symbol"/>
              </a:rPr>
              <a:t> </a:t>
            </a:r>
            <a:r>
              <a:rPr lang="fr-FR" kern="0" dirty="0" smtClean="0">
                <a:sym typeface="Symbol"/>
              </a:rPr>
              <a:t>      </a:t>
            </a:r>
            <a:r>
              <a:rPr lang="fr-FR" sz="1600" kern="0" dirty="0" smtClean="0">
                <a:sym typeface="Symbol"/>
              </a:rPr>
              <a:t> </a:t>
            </a:r>
            <a:r>
              <a:rPr lang="fr-FR" kern="0" dirty="0" smtClean="0">
                <a:sym typeface="Symbol"/>
              </a:rPr>
              <a:t>exigence d’un outillage de développement inadapté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98371" y="5527842"/>
            <a:ext cx="7547259" cy="88828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tIns="46800" bIns="64800" rtlCol="0" anchor="ctr" anchorCtr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Il est impossible de réaliser une bonne application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à partir de spécification incohérentes, ou même laides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2546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717835"/>
            <a:ext cx="8384232" cy="4687950"/>
          </a:xfrm>
        </p:spPr>
        <p:txBody>
          <a:bodyPr/>
          <a:lstStyle/>
          <a:p>
            <a:r>
              <a:rPr lang="fr-FR" dirty="0" smtClean="0"/>
              <a:t>Utiliser de bonnes méthodes de design</a:t>
            </a:r>
          </a:p>
          <a:p>
            <a:pPr lvl="1"/>
            <a:r>
              <a:rPr lang="fr-FR" dirty="0" smtClean="0"/>
              <a:t> spécifications, langages et </a:t>
            </a:r>
            <a:r>
              <a:rPr lang="fr-FR" dirty="0" err="1" smtClean="0"/>
              <a:t>déboguers</a:t>
            </a:r>
            <a:r>
              <a:rPr lang="fr-FR" dirty="0" smtClean="0"/>
              <a:t>  à base formelle</a:t>
            </a:r>
          </a:p>
          <a:p>
            <a:pPr lvl="1"/>
            <a:r>
              <a:rPr lang="fr-FR" dirty="0"/>
              <a:t> </a:t>
            </a:r>
            <a:r>
              <a:rPr lang="fr-FR" dirty="0" smtClean="0"/>
              <a:t>caractérisant l’environnement autant que de l’application</a:t>
            </a:r>
          </a:p>
          <a:p>
            <a:pPr>
              <a:spcBef>
                <a:spcPts val="1200"/>
              </a:spcBef>
            </a:pPr>
            <a:r>
              <a:rPr lang="fr-FR" dirty="0" smtClean="0"/>
              <a:t>Rendre tout visible et explorable</a:t>
            </a:r>
            <a:r>
              <a:rPr lang="fr-FR" dirty="0" smtClean="0">
                <a:solidFill>
                  <a:schemeClr val="accent4"/>
                </a:solidFill>
              </a:rPr>
              <a:t> </a:t>
            </a:r>
            <a:r>
              <a:rPr lang="fr-FR" dirty="0" smtClean="0"/>
              <a:t>(</a:t>
            </a:r>
            <a:r>
              <a:rPr lang="fr-FR" dirty="0" smtClean="0">
                <a:sym typeface="Symbol"/>
              </a:rPr>
              <a:t>→ traçable)</a:t>
            </a:r>
            <a:endParaRPr lang="fr-FR" dirty="0" smtClean="0"/>
          </a:p>
          <a:p>
            <a:pPr lvl="1"/>
            <a:r>
              <a:rPr lang="fr-FR" dirty="0" smtClean="0"/>
              <a:t> procédures de développement, spécification, code, documentation, </a:t>
            </a:r>
            <a:r>
              <a:rPr lang="fr-FR" dirty="0" err="1" smtClean="0">
                <a:solidFill>
                  <a:schemeClr val="bg1"/>
                </a:solidFill>
              </a:rPr>
              <a:t>l</a:t>
            </a:r>
            <a:r>
              <a:rPr lang="fr-FR" dirty="0" err="1" smtClean="0"/>
              <a:t>tests</a:t>
            </a:r>
            <a:r>
              <a:rPr lang="fr-FR" dirty="0" smtClean="0"/>
              <a:t> et résultats de test, etc.</a:t>
            </a:r>
            <a:endParaRPr lang="fr-FR" dirty="0" smtClean="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</a:pPr>
            <a:r>
              <a:rPr lang="fr-FR" dirty="0" smtClean="0"/>
              <a:t>Faire des revues indépendantes</a:t>
            </a:r>
          </a:p>
          <a:p>
            <a:pPr lvl="1"/>
            <a:r>
              <a:rPr lang="fr-FR" dirty="0" smtClean="0"/>
              <a:t> processus de certification</a:t>
            </a:r>
          </a:p>
          <a:p>
            <a:pPr lvl="1"/>
            <a:r>
              <a:rPr lang="fr-FR" dirty="0"/>
              <a:t> </a:t>
            </a:r>
            <a:r>
              <a:rPr lang="fr-FR" dirty="0" smtClean="0"/>
              <a:t>communautés open source</a:t>
            </a:r>
          </a:p>
          <a:p>
            <a:pPr>
              <a:spcBef>
                <a:spcPts val="1200"/>
              </a:spcBef>
            </a:pPr>
            <a:r>
              <a:rPr lang="fr-FR" dirty="0" smtClean="0"/>
              <a:t>Tester systématiquement</a:t>
            </a:r>
          </a:p>
          <a:p>
            <a:pPr lvl="1"/>
            <a:r>
              <a:rPr lang="fr-FR" dirty="0" smtClean="0"/>
              <a:t> les composants, leur intégration, la non-régression</a:t>
            </a:r>
          </a:p>
          <a:p>
            <a:pPr lvl="1"/>
            <a:r>
              <a:rPr lang="fr-FR" dirty="0" smtClean="0"/>
              <a:t> l’application globale sur la cible réelle ou par simulation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réduire les bugs</a:t>
            </a:r>
            <a:endParaRPr lang="fr-FR" dirty="0"/>
          </a:p>
        </p:txBody>
      </p:sp>
      <p:sp>
        <p:nvSpPr>
          <p:cNvPr id="10" name="Espace réservé du contenu 1"/>
          <p:cNvSpPr txBox="1">
            <a:spLocks/>
          </p:cNvSpPr>
          <p:nvPr/>
        </p:nvSpPr>
        <p:spPr>
          <a:xfrm>
            <a:off x="949685" y="5588484"/>
            <a:ext cx="7244630" cy="86485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5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fr-FR" sz="2400" kern="0" dirty="0" smtClean="0"/>
              <a:t>21</a:t>
            </a:r>
            <a:r>
              <a:rPr lang="fr-FR" sz="2400" kern="0" baseline="30000" dirty="0" smtClean="0"/>
              <a:t>e</a:t>
            </a:r>
            <a:r>
              <a:rPr lang="fr-FR" sz="2400" kern="0" dirty="0" smtClean="0"/>
              <a:t> siècle : </a:t>
            </a:r>
            <a:r>
              <a:rPr lang="fr-FR" sz="2400" kern="0" dirty="0" smtClean="0">
                <a:solidFill>
                  <a:schemeClr val="accent3"/>
                </a:solidFill>
              </a:rPr>
              <a:t>vérifier formellement</a:t>
            </a:r>
          </a:p>
          <a:p>
            <a:pPr marR="0" lvl="0" algn="l" defTabSz="914400" rtl="0" eaLnBrk="1" fontAlgn="base" latinLnBrk="0" hangingPunct="1">
              <a:lnSpc>
                <a:spcPct val="105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fr-FR" sz="2400" kern="0" dirty="0" smtClean="0"/>
              <a:t>avec des outils automatiques ou semi-automatiques</a:t>
            </a: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" name="Espace réservé de la date 2"/>
          <p:cNvSpPr>
            <a:spLocks noGrp="1"/>
          </p:cNvSpPr>
          <p:nvPr>
            <p:ph type="dt" sz="half" idx="4294967295"/>
          </p:nvPr>
        </p:nvSpPr>
        <p:spPr>
          <a:xfrm>
            <a:off x="7848600" y="656280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mtClean="0"/>
              <a:t>14/06/2017</a:t>
            </a:r>
            <a:endParaRPr lang="fr-FR" dirty="0"/>
          </a:p>
        </p:txBody>
      </p:sp>
      <p:sp>
        <p:nvSpPr>
          <p:cNvPr id="9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56280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mtClean="0"/>
              <a:t> </a:t>
            </a:r>
            <a:fld id="{F21D61E7-B063-44DA-BACB-42FD904A4AC5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5029200" y="656280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mtClean="0"/>
              <a:t>G. Berry, Montpellier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196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79512" y="1916832"/>
            <a:ext cx="8229600" cy="1772793"/>
          </a:xfrm>
        </p:spPr>
        <p:txBody>
          <a:bodyPr/>
          <a:lstStyle/>
          <a:p>
            <a:r>
              <a:rPr lang="fr-FR" dirty="0" smtClean="0"/>
              <a:t>Trois grandes méthodes</a:t>
            </a:r>
          </a:p>
          <a:p>
            <a:pPr lvl="1"/>
            <a:r>
              <a:rPr lang="fr-FR" dirty="0"/>
              <a:t> </a:t>
            </a:r>
            <a:r>
              <a:rPr lang="fr-FR" dirty="0" smtClean="0"/>
              <a:t>chercher à falsifier les </a:t>
            </a:r>
            <a:r>
              <a:rPr lang="fr-FR" dirty="0" smtClean="0">
                <a:solidFill>
                  <a:schemeClr val="accent3"/>
                </a:solidFill>
              </a:rPr>
              <a:t>assertions</a:t>
            </a:r>
            <a:r>
              <a:rPr lang="fr-FR" dirty="0" smtClean="0"/>
              <a:t> du programme</a:t>
            </a:r>
          </a:p>
          <a:p>
            <a:pPr lvl="1"/>
            <a:r>
              <a:rPr lang="fr-FR" dirty="0"/>
              <a:t> </a:t>
            </a:r>
            <a:r>
              <a:rPr lang="fr-FR" dirty="0" smtClean="0"/>
              <a:t>chercher à </a:t>
            </a:r>
            <a:r>
              <a:rPr lang="fr-FR" dirty="0" smtClean="0">
                <a:solidFill>
                  <a:schemeClr val="accent3"/>
                </a:solidFill>
              </a:rPr>
              <a:t>couvrir le code</a:t>
            </a:r>
            <a:r>
              <a:rPr lang="fr-FR" dirty="0" smtClean="0"/>
              <a:t> de différentes façons</a:t>
            </a:r>
          </a:p>
          <a:p>
            <a:pPr lvl="1"/>
            <a:r>
              <a:rPr lang="fr-FR" dirty="0"/>
              <a:t> </a:t>
            </a:r>
            <a:r>
              <a:rPr lang="fr-FR" dirty="0" smtClean="0"/>
              <a:t>utiliser le </a:t>
            </a:r>
            <a:r>
              <a:rPr lang="fr-FR" dirty="0" smtClean="0">
                <a:solidFill>
                  <a:schemeClr val="accent3"/>
                </a:solidFill>
              </a:rPr>
              <a:t>test différentiel</a:t>
            </a:r>
            <a:r>
              <a:rPr lang="fr-FR" dirty="0" smtClean="0"/>
              <a:t>,</a:t>
            </a:r>
            <a:r>
              <a:rPr lang="fr-FR" dirty="0" smtClean="0">
                <a:solidFill>
                  <a:schemeClr val="accent3"/>
                </a:solidFill>
              </a:rPr>
              <a:t>  </a:t>
            </a:r>
            <a:r>
              <a:rPr lang="fr-FR" dirty="0" smtClean="0"/>
              <a:t>en comparant différents programmes </a:t>
            </a:r>
            <a:r>
              <a:rPr lang="fr-FR" dirty="0" err="1" smtClean="0">
                <a:solidFill>
                  <a:schemeClr val="bg1"/>
                </a:solidFill>
              </a:rPr>
              <a:t>l</a:t>
            </a:r>
            <a:r>
              <a:rPr lang="fr-FR" dirty="0" err="1" smtClean="0"/>
              <a:t>devant</a:t>
            </a:r>
            <a:r>
              <a:rPr lang="fr-FR" dirty="0" smtClean="0"/>
              <a:t> normalement donner le même résultat</a:t>
            </a:r>
            <a:endParaRPr lang="fr-FR" dirty="0">
              <a:solidFill>
                <a:schemeClr val="accent3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test aléatoire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554907" y="764704"/>
            <a:ext cx="6226384" cy="86793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Produire des tests aléatoires complexes est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un excellent moyen de traquer les bugs !</a:t>
            </a:r>
          </a:p>
        </p:txBody>
      </p:sp>
      <p:sp>
        <p:nvSpPr>
          <p:cNvPr id="9" name="Espace réservé du contenu 6"/>
          <p:cNvSpPr txBox="1">
            <a:spLocks/>
          </p:cNvSpPr>
          <p:nvPr/>
        </p:nvSpPr>
        <p:spPr>
          <a:xfrm>
            <a:off x="179512" y="3789040"/>
            <a:ext cx="8964488" cy="17727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 smtClean="0"/>
              <a:t>Exemple d’outils</a:t>
            </a:r>
          </a:p>
          <a:p>
            <a:pPr lvl="1"/>
            <a:r>
              <a:rPr lang="fr-FR" kern="0" dirty="0" smtClean="0"/>
              <a:t> langage </a:t>
            </a:r>
            <a:r>
              <a:rPr lang="fr-FR" kern="0" dirty="0" smtClean="0">
                <a:solidFill>
                  <a:schemeClr val="accent4"/>
                </a:solidFill>
              </a:rPr>
              <a:t>E</a:t>
            </a:r>
            <a:r>
              <a:rPr lang="fr-FR" kern="0" dirty="0" smtClean="0">
                <a:solidFill>
                  <a:schemeClr val="accent3"/>
                </a:solidFill>
              </a:rPr>
              <a:t>, </a:t>
            </a:r>
            <a:r>
              <a:rPr lang="fr-FR" kern="0" dirty="0" err="1" smtClean="0">
                <a:solidFill>
                  <a:schemeClr val="accent4"/>
                </a:solidFill>
              </a:rPr>
              <a:t>SystemVerilog</a:t>
            </a:r>
            <a:r>
              <a:rPr lang="fr-FR" kern="0" dirty="0" smtClean="0"/>
              <a:t> pour les tests aléatoires dirigés de circuits</a:t>
            </a:r>
          </a:p>
          <a:p>
            <a:pPr lvl="1"/>
            <a:r>
              <a:rPr lang="fr-FR" kern="0" dirty="0" smtClean="0">
                <a:solidFill>
                  <a:schemeClr val="accent4"/>
                </a:solidFill>
              </a:rPr>
              <a:t> TGV</a:t>
            </a:r>
            <a:r>
              <a:rPr lang="fr-FR" kern="0" dirty="0" smtClean="0"/>
              <a:t>  </a:t>
            </a:r>
            <a:r>
              <a:rPr lang="fr-FR" kern="0" dirty="0"/>
              <a:t>de C. Jard </a:t>
            </a:r>
            <a:r>
              <a:rPr lang="fr-FR" i="1" kern="0" dirty="0"/>
              <a:t>et. al</a:t>
            </a:r>
            <a:r>
              <a:rPr lang="fr-FR" kern="0" dirty="0" smtClean="0"/>
              <a:t>., </a:t>
            </a:r>
            <a:r>
              <a:rPr lang="fr-FR" kern="0" dirty="0" smtClean="0">
                <a:solidFill>
                  <a:schemeClr val="accent4"/>
                </a:solidFill>
              </a:rPr>
              <a:t>DART</a:t>
            </a:r>
            <a:r>
              <a:rPr lang="fr-FR" kern="0" dirty="0" smtClean="0"/>
              <a:t> de P. Godefroid</a:t>
            </a:r>
          </a:p>
          <a:p>
            <a:pPr lvl="1"/>
            <a:r>
              <a:rPr lang="fr-FR" kern="0" dirty="0" smtClean="0"/>
              <a:t> système </a:t>
            </a:r>
            <a:r>
              <a:rPr lang="fr-FR" kern="0" dirty="0" err="1" smtClean="0">
                <a:solidFill>
                  <a:schemeClr val="accent4"/>
                </a:solidFill>
              </a:rPr>
              <a:t>Csmith</a:t>
            </a:r>
            <a:r>
              <a:rPr lang="fr-FR" kern="0" dirty="0" smtClean="0">
                <a:solidFill>
                  <a:schemeClr val="accent4"/>
                </a:solidFill>
              </a:rPr>
              <a:t> </a:t>
            </a:r>
            <a:r>
              <a:rPr lang="fr-FR" kern="0" dirty="0" smtClean="0"/>
              <a:t>pour la vérification de compilateurs C</a:t>
            </a:r>
          </a:p>
          <a:p>
            <a:pPr lvl="1"/>
            <a:r>
              <a:rPr lang="fr-FR" kern="0" dirty="0" smtClean="0"/>
              <a:t> et </a:t>
            </a:r>
            <a:r>
              <a:rPr lang="fr-FR" kern="0" dirty="0" smtClean="0">
                <a:solidFill>
                  <a:schemeClr val="accent4"/>
                </a:solidFill>
              </a:rPr>
              <a:t>les model-</a:t>
            </a:r>
            <a:r>
              <a:rPr lang="fr-FR" kern="0" dirty="0" err="1" smtClean="0">
                <a:solidFill>
                  <a:schemeClr val="accent4"/>
                </a:solidFill>
              </a:rPr>
              <a:t>checkers</a:t>
            </a:r>
            <a:r>
              <a:rPr lang="fr-FR" kern="0" dirty="0" smtClean="0"/>
              <a:t>, voir cours 5 !</a:t>
            </a:r>
            <a:endParaRPr lang="fr-FR" kern="0" dirty="0"/>
          </a:p>
        </p:txBody>
      </p:sp>
      <p:sp>
        <p:nvSpPr>
          <p:cNvPr id="10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39</a:t>
            </a:fld>
            <a:endParaRPr lang="fr-FR" dirty="0"/>
          </a:p>
        </p:txBody>
      </p:sp>
      <p:sp>
        <p:nvSpPr>
          <p:cNvPr id="11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4211960" y="6562800"/>
            <a:ext cx="3712840" cy="365125"/>
          </a:xfrm>
        </p:spPr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12" name="Espace réservé de la date 1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272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bien</a:t>
            </a:r>
            <a:r>
              <a:rPr lang="en-US" dirty="0" smtClean="0"/>
              <a:t> </a:t>
            </a:r>
            <a:r>
              <a:rPr lang="en-US" dirty="0" err="1" smtClean="0"/>
              <a:t>joli</a:t>
            </a:r>
            <a:r>
              <a:rPr lang="en-US" dirty="0" smtClean="0"/>
              <a:t> bug de temps</a:t>
            </a:r>
            <a:endParaRPr lang="en-US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457200" y="692696"/>
            <a:ext cx="8229600" cy="513410"/>
          </a:xfrm>
          <a:prstGeom prst="rect">
            <a:avLst/>
          </a:prstGeom>
        </p:spPr>
        <p:txBody>
          <a:bodyPr/>
          <a:lstStyle/>
          <a:p>
            <a:pPr marL="182563" marR="0" lvl="0" indent="-27305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Lecteur MP3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Zune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1</a:t>
            </a:r>
            <a:r>
              <a:rPr kumimoji="0" lang="fr-FR" sz="24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janvier 2008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981200" y="1268760"/>
            <a:ext cx="3996607" cy="437042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year = ORIGINYEAR; /* = 1980 */</a:t>
            </a:r>
            <a:endParaRPr lang="fr-FR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dirty="0" smtClean="0"/>
              <a:t>while (days &gt; 365)</a:t>
            </a:r>
            <a:endParaRPr lang="fr-FR" sz="2000" dirty="0" smtClean="0"/>
          </a:p>
          <a:p>
            <a:r>
              <a:rPr lang="en-US" sz="2000" dirty="0" smtClean="0"/>
              <a:t>{</a:t>
            </a:r>
            <a:endParaRPr lang="fr-FR" sz="2000" dirty="0" smtClean="0"/>
          </a:p>
          <a:p>
            <a:r>
              <a:rPr lang="en-US" sz="2000" dirty="0" smtClean="0"/>
              <a:t>   if (</a:t>
            </a:r>
            <a:r>
              <a:rPr lang="en-US" sz="2000" dirty="0" err="1" smtClean="0"/>
              <a:t>IsLeapYear</a:t>
            </a:r>
            <a:r>
              <a:rPr lang="en-US" sz="2000" dirty="0" smtClean="0"/>
              <a:t>(year)) {</a:t>
            </a:r>
            <a:endParaRPr lang="fr-FR" sz="2000" dirty="0" smtClean="0"/>
          </a:p>
          <a:p>
            <a:r>
              <a:rPr lang="en-US" sz="2000" dirty="0" smtClean="0"/>
              <a:t>        if (days &gt; 366) {</a:t>
            </a:r>
            <a:endParaRPr lang="fr-FR" sz="2000" dirty="0" smtClean="0"/>
          </a:p>
          <a:p>
            <a:r>
              <a:rPr lang="en-US" sz="2000" dirty="0" smtClean="0"/>
              <a:t>      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days -= 366;</a:t>
            </a:r>
            <a:endParaRPr lang="fr-FR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            year += 1;</a:t>
            </a:r>
            <a:endParaRPr lang="fr-FR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dirty="0" smtClean="0"/>
              <a:t>        }</a:t>
            </a:r>
            <a:endParaRPr lang="fr-FR" sz="2000" dirty="0" smtClean="0"/>
          </a:p>
          <a:p>
            <a:r>
              <a:rPr lang="en-US" sz="2000" dirty="0" smtClean="0"/>
              <a:t>    }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else {</a:t>
            </a:r>
            <a:endParaRPr lang="fr-FR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        days -= 365;</a:t>
            </a:r>
            <a:endParaRPr lang="fr-FR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        year += 1;</a:t>
            </a:r>
            <a:endParaRPr lang="fr-FR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dirty="0" smtClean="0"/>
              <a:t>    }</a:t>
            </a:r>
            <a:endParaRPr lang="fr-FR" sz="2000" dirty="0" smtClean="0"/>
          </a:p>
          <a:p>
            <a:r>
              <a:rPr lang="fr-FR" sz="2000" dirty="0" smtClean="0"/>
              <a:t>}</a:t>
            </a:r>
          </a:p>
          <a:p>
            <a:pPr algn="ctr">
              <a:buNone/>
            </a:pPr>
            <a:endParaRPr lang="fr-FR" sz="2000" dirty="0" smtClean="0"/>
          </a:p>
        </p:txBody>
      </p:sp>
      <p:sp>
        <p:nvSpPr>
          <p:cNvPr id="12" name="Forme libre 11"/>
          <p:cNvSpPr/>
          <p:nvPr/>
        </p:nvSpPr>
        <p:spPr bwMode="auto">
          <a:xfrm>
            <a:off x="1540329" y="1900131"/>
            <a:ext cx="582385" cy="3254829"/>
          </a:xfrm>
          <a:custGeom>
            <a:avLst/>
            <a:gdLst>
              <a:gd name="connsiteX0" fmla="*/ 582385 w 582385"/>
              <a:gd name="connsiteY0" fmla="*/ 3254829 h 3254829"/>
              <a:gd name="connsiteX1" fmla="*/ 92528 w 582385"/>
              <a:gd name="connsiteY1" fmla="*/ 2492829 h 3254829"/>
              <a:gd name="connsiteX2" fmla="*/ 70757 w 582385"/>
              <a:gd name="connsiteY2" fmla="*/ 838200 h 3254829"/>
              <a:gd name="connsiteX3" fmla="*/ 517071 w 582385"/>
              <a:gd name="connsiteY3" fmla="*/ 0 h 325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385" h="3254829">
                <a:moveTo>
                  <a:pt x="582385" y="3254829"/>
                </a:moveTo>
                <a:cubicBezTo>
                  <a:pt x="380092" y="3075214"/>
                  <a:pt x="177799" y="2895600"/>
                  <a:pt x="92528" y="2492829"/>
                </a:cubicBezTo>
                <a:cubicBezTo>
                  <a:pt x="7257" y="2090058"/>
                  <a:pt x="0" y="1253671"/>
                  <a:pt x="70757" y="838200"/>
                </a:cubicBezTo>
                <a:cubicBezTo>
                  <a:pt x="141514" y="422729"/>
                  <a:pt x="329292" y="211364"/>
                  <a:pt x="517071" y="0"/>
                </a:cubicBezTo>
              </a:path>
            </a:pathLst>
          </a:cu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 bwMode="auto">
          <a:xfrm rot="16200000" flipH="1">
            <a:off x="2019300" y="2068860"/>
            <a:ext cx="381000" cy="152400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Connecteur droit avec flèche 8"/>
          <p:cNvCxnSpPr/>
          <p:nvPr/>
        </p:nvCxnSpPr>
        <p:spPr bwMode="auto">
          <a:xfrm rot="16200000" flipH="1">
            <a:off x="2286000" y="3173760"/>
            <a:ext cx="838200" cy="76200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Connecteur droit avec flèche 9"/>
          <p:cNvCxnSpPr/>
          <p:nvPr/>
        </p:nvCxnSpPr>
        <p:spPr bwMode="auto">
          <a:xfrm rot="5400000">
            <a:off x="1676400" y="4392960"/>
            <a:ext cx="1219200" cy="304800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Connecteur droit avec flèche 10"/>
          <p:cNvCxnSpPr/>
          <p:nvPr/>
        </p:nvCxnSpPr>
        <p:spPr bwMode="auto">
          <a:xfrm rot="5400000">
            <a:off x="2438400" y="3630960"/>
            <a:ext cx="304800" cy="304800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Connecteur droit avec flèche 12"/>
          <p:cNvCxnSpPr/>
          <p:nvPr/>
        </p:nvCxnSpPr>
        <p:spPr bwMode="auto">
          <a:xfrm rot="16200000" flipH="1">
            <a:off x="2362200" y="2487960"/>
            <a:ext cx="228600" cy="228600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4" name="Groupe 13"/>
          <p:cNvGrpSpPr/>
          <p:nvPr/>
        </p:nvGrpSpPr>
        <p:grpSpPr>
          <a:xfrm>
            <a:off x="3407229" y="1659940"/>
            <a:ext cx="4032123" cy="1187249"/>
            <a:chOff x="3407229" y="2219980"/>
            <a:chExt cx="4032123" cy="1187249"/>
          </a:xfrm>
        </p:grpSpPr>
        <p:sp>
          <p:nvSpPr>
            <p:cNvPr id="15" name="Ellipse 14"/>
            <p:cNvSpPr/>
            <p:nvPr/>
          </p:nvSpPr>
          <p:spPr bwMode="auto">
            <a:xfrm>
              <a:off x="3407229" y="3102429"/>
              <a:ext cx="304800" cy="3048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Connecteur droit avec flèche 15"/>
            <p:cNvCxnSpPr/>
            <p:nvPr/>
          </p:nvCxnSpPr>
          <p:spPr bwMode="auto">
            <a:xfrm rot="10800000" flipV="1">
              <a:off x="3657600" y="2514599"/>
              <a:ext cx="2057400" cy="632467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ZoneTexte 16"/>
            <p:cNvSpPr txBox="1"/>
            <p:nvPr/>
          </p:nvSpPr>
          <p:spPr>
            <a:xfrm>
              <a:off x="5694964" y="2219980"/>
              <a:ext cx="1744388" cy="52322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none" bIns="46800" rtlCol="0">
              <a:spAutoFit/>
            </a:bodyPr>
            <a:lstStyle/>
            <a:p>
              <a:pPr algn="ctr">
                <a:buNone/>
              </a:pPr>
              <a:r>
                <a:rPr lang="fr-FR" sz="2800" dirty="0" smtClean="0">
                  <a:solidFill>
                    <a:schemeClr val="accent1"/>
                  </a:solidFill>
                </a:rPr>
                <a:t>Damned !</a:t>
              </a:r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876910" y="5459760"/>
            <a:ext cx="6345006" cy="532672"/>
          </a:xfrm>
          <a:prstGeom prst="rect">
            <a:avLst/>
          </a:prstGeom>
          <a:noFill/>
          <a:ln w="28575" cmpd="sng">
            <a:solidFill>
              <a:schemeClr val="accent1"/>
            </a:solidFill>
          </a:ln>
        </p:spPr>
        <p:txBody>
          <a:bodyPr wrap="none" tIns="46800" bIns="46800" rtlCol="0" anchor="ctr" anchorCtr="0">
            <a:spAutoFit/>
          </a:bodyPr>
          <a:lstStyle/>
          <a:p>
            <a:pPr algn="ctr">
              <a:buNone/>
            </a:pPr>
            <a:r>
              <a:rPr lang="fr-FR" sz="2800" dirty="0" err="1" smtClean="0"/>
              <a:t>Fix</a:t>
            </a:r>
            <a:r>
              <a:rPr lang="fr-FR" sz="2800" dirty="0" smtClean="0"/>
              <a:t>: enlever la batterie ou attendre 24h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4621560"/>
            <a:ext cx="1600200" cy="151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3997" y="2542389"/>
            <a:ext cx="1492177" cy="167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789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30510" y="3501878"/>
            <a:ext cx="8686800" cy="1772793"/>
          </a:xfrm>
        </p:spPr>
        <p:txBody>
          <a:bodyPr/>
          <a:lstStyle/>
          <a:p>
            <a:r>
              <a:rPr lang="fr-FR" dirty="0" smtClean="0"/>
              <a:t>Mais C est un langage </a:t>
            </a:r>
            <a:r>
              <a:rPr lang="fr-FR" dirty="0" smtClean="0">
                <a:solidFill>
                  <a:schemeClr val="accent1"/>
                </a:solidFill>
              </a:rPr>
              <a:t>complexe</a:t>
            </a:r>
          </a:p>
          <a:p>
            <a:pPr lvl="1"/>
            <a:r>
              <a:rPr lang="fr-FR" dirty="0" smtClean="0"/>
              <a:t>expressions arithmético / logiques délicates, coercions et pointeurs arbitraires, arithmétique de pointeurs, bit-</a:t>
            </a:r>
            <a:r>
              <a:rPr lang="fr-FR" dirty="0" err="1" smtClean="0"/>
              <a:t>fields</a:t>
            </a:r>
            <a:r>
              <a:rPr lang="fr-FR" dirty="0" smtClean="0"/>
              <a:t>, etc.</a:t>
            </a:r>
          </a:p>
          <a:p>
            <a:pPr lvl="1"/>
            <a:r>
              <a:rPr lang="fr-FR" dirty="0" smtClean="0"/>
              <a:t>191 cas de </a:t>
            </a:r>
            <a:r>
              <a:rPr lang="fr-FR" dirty="0" smtClean="0">
                <a:solidFill>
                  <a:schemeClr val="accent1"/>
                </a:solidFill>
              </a:rPr>
              <a:t>comportements indéfinis,</a:t>
            </a:r>
            <a:r>
              <a:rPr lang="fr-FR" dirty="0" smtClean="0"/>
              <a:t> 52 cas de</a:t>
            </a:r>
            <a:r>
              <a:rPr lang="fr-FR" dirty="0" smtClean="0">
                <a:solidFill>
                  <a:schemeClr val="accent1"/>
                </a:solidFill>
              </a:rPr>
              <a:t> comportements non spécifiés</a:t>
            </a:r>
            <a:r>
              <a:rPr lang="fr-FR" dirty="0" smtClean="0"/>
              <a:t>, laissés au choix de l’implémentation </a:t>
            </a:r>
            <a:r>
              <a:rPr lang="fr-FR" dirty="0" smtClean="0">
                <a:solidFill>
                  <a:schemeClr val="accent1"/>
                </a:solidFill>
              </a:rPr>
              <a:t>(!)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584775"/>
          </a:xfrm>
        </p:spPr>
        <p:txBody>
          <a:bodyPr/>
          <a:lstStyle/>
          <a:p>
            <a:r>
              <a:rPr lang="fr-FR" dirty="0" smtClean="0"/>
              <a:t>Test aléatoire de compilateurs C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215953" y="730614"/>
            <a:ext cx="6712094" cy="147425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000" b="0" i="0" u="none" strike="noStrike" kern="0" cap="none" spc="0" normalizeH="0" dirty="0" err="1" smtClean="0">
                <a:ln>
                  <a:noFill/>
                </a:ln>
                <a:effectLst/>
                <a:uLnTx/>
                <a:uFillTx/>
              </a:rPr>
              <a:t>Xuejun</a:t>
            </a:r>
            <a:r>
              <a:rPr kumimoji="0" lang="en-US" sz="20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 Yang, Yang Chen, Erich </a:t>
            </a:r>
            <a:r>
              <a:rPr kumimoji="0" lang="en-US" sz="2000" b="0" i="0" u="none" strike="noStrike" kern="0" cap="none" spc="0" normalizeH="0" dirty="0" err="1" smtClean="0">
                <a:ln>
                  <a:noFill/>
                </a:ln>
                <a:effectLst/>
                <a:uLnTx/>
                <a:uFillTx/>
              </a:rPr>
              <a:t>Eide</a:t>
            </a:r>
            <a:r>
              <a:rPr kumimoji="0" lang="en-US" sz="20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 et John </a:t>
            </a:r>
            <a:r>
              <a:rPr kumimoji="0" lang="en-US" sz="2000" b="0" i="0" u="none" strike="noStrike" kern="0" cap="none" spc="0" normalizeH="0" dirty="0" err="1" smtClean="0">
                <a:ln>
                  <a:noFill/>
                </a:ln>
                <a:effectLst/>
                <a:uLnTx/>
                <a:uFillTx/>
              </a:rPr>
              <a:t>Reger</a:t>
            </a:r>
            <a:endParaRPr kumimoji="0" lang="en-US" sz="20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  <a:p>
            <a:pPr algn="ctr" fontAlgn="base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kern="0" dirty="0" smtClean="0">
                <a:solidFill>
                  <a:schemeClr val="tx2"/>
                </a:solidFill>
              </a:rPr>
              <a:t>Finding and Understanding Bugs in C Compilers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Proc. ACM SIGPLAN conf. on Programming Languages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Design and Implementation (PLDI), San Jose (USA), June 2011</a:t>
            </a:r>
          </a:p>
        </p:txBody>
      </p:sp>
      <p:sp>
        <p:nvSpPr>
          <p:cNvPr id="9" name="Espace réservé du contenu 7"/>
          <p:cNvSpPr txBox="1">
            <a:spLocks/>
          </p:cNvSpPr>
          <p:nvPr/>
        </p:nvSpPr>
        <p:spPr>
          <a:xfrm>
            <a:off x="230510" y="5301208"/>
            <a:ext cx="8686800" cy="11264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 smtClean="0"/>
              <a:t>Et les performances du code généré sont cruciales</a:t>
            </a:r>
            <a:endParaRPr lang="fr-FR" kern="0" dirty="0" smtClean="0">
              <a:solidFill>
                <a:schemeClr val="accent1"/>
              </a:solidFill>
            </a:endParaRPr>
          </a:p>
          <a:p>
            <a:pPr lvl="1"/>
            <a:r>
              <a:rPr lang="fr-FR" kern="0" dirty="0" smtClean="0"/>
              <a:t>beaucoup d’optimisations fondées sur des analyses statiques </a:t>
            </a:r>
            <a:r>
              <a:rPr lang="fr-FR" kern="0" dirty="0" smtClean="0">
                <a:solidFill>
                  <a:schemeClr val="accent1"/>
                </a:solidFill>
              </a:rPr>
              <a:t>pas forcément justes...</a:t>
            </a:r>
          </a:p>
        </p:txBody>
      </p:sp>
      <p:sp>
        <p:nvSpPr>
          <p:cNvPr id="10" name="Espace réservé du contenu 7"/>
          <p:cNvSpPr txBox="1">
            <a:spLocks/>
          </p:cNvSpPr>
          <p:nvPr/>
        </p:nvSpPr>
        <p:spPr>
          <a:xfrm>
            <a:off x="230510" y="2348880"/>
            <a:ext cx="8686800" cy="11264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 smtClean="0"/>
              <a:t>C est devenu l’assembleur de haut niveau</a:t>
            </a:r>
          </a:p>
          <a:p>
            <a:pPr lvl="1"/>
            <a:r>
              <a:rPr lang="fr-FR" kern="0" dirty="0" smtClean="0"/>
              <a:t>beaucoup de programmes C sont </a:t>
            </a:r>
            <a:r>
              <a:rPr lang="fr-FR" kern="0" dirty="0" smtClean="0">
                <a:solidFill>
                  <a:schemeClr val="tx2"/>
                </a:solidFill>
              </a:rPr>
              <a:t>engendrés automatiquement</a:t>
            </a:r>
          </a:p>
          <a:p>
            <a:pPr lvl="1"/>
            <a:r>
              <a:rPr lang="fr-FR" kern="0" dirty="0" smtClean="0">
                <a:solidFill>
                  <a:schemeClr val="accent1"/>
                </a:solidFill>
              </a:rPr>
              <a:t>les bugs de compilateur peuvent avoir des conséquences gravissimes</a:t>
            </a:r>
          </a:p>
        </p:txBody>
      </p:sp>
      <p:sp>
        <p:nvSpPr>
          <p:cNvPr id="11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40</a:t>
            </a:fld>
            <a:endParaRPr lang="fr-FR" dirty="0"/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4211960" y="6562800"/>
            <a:ext cx="3712840" cy="365125"/>
          </a:xfrm>
        </p:spPr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13" name="Espace réservé de la date 1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66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199" y="1008135"/>
            <a:ext cx="8548389" cy="1772793"/>
          </a:xfrm>
        </p:spPr>
        <p:txBody>
          <a:bodyPr/>
          <a:lstStyle/>
          <a:p>
            <a:r>
              <a:rPr lang="fr-FR" dirty="0" smtClean="0"/>
              <a:t>Engendrer des programmes C complexes mais corrects </a:t>
            </a:r>
          </a:p>
          <a:p>
            <a:pPr lvl="1"/>
            <a:r>
              <a:rPr lang="fr-FR" dirty="0" smtClean="0"/>
              <a:t>génération aléatoire à partir de la grammaire, filtrage par tests </a:t>
            </a:r>
          </a:p>
          <a:p>
            <a:pPr marL="256032" lvl="1" indent="0">
              <a:buNone/>
            </a:pPr>
            <a:r>
              <a:rPr lang="fr-FR" dirty="0"/>
              <a:t> </a:t>
            </a:r>
            <a:r>
              <a:rPr lang="fr-FR" dirty="0" smtClean="0"/>
              <a:t>  </a:t>
            </a:r>
            <a:r>
              <a:rPr lang="fr-FR" dirty="0" smtClean="0">
                <a:solidFill>
                  <a:schemeClr val="accent1"/>
                </a:solidFill>
              </a:rPr>
              <a:t>aspects délicats : </a:t>
            </a:r>
            <a:r>
              <a:rPr lang="fr-FR" dirty="0" err="1" smtClean="0"/>
              <a:t>scoping</a:t>
            </a:r>
            <a:r>
              <a:rPr lang="fr-FR" dirty="0" smtClean="0"/>
              <a:t>, pointeurs, opérations, </a:t>
            </a:r>
            <a:r>
              <a:rPr lang="fr-FR" dirty="0" err="1" smtClean="0"/>
              <a:t>const</a:t>
            </a:r>
            <a:r>
              <a:rPr lang="fr-FR" dirty="0" smtClean="0"/>
              <a:t>, volatile, etc.</a:t>
            </a:r>
          </a:p>
          <a:p>
            <a:pPr lvl="1"/>
            <a:r>
              <a:rPr lang="fr-FR" dirty="0" smtClean="0"/>
              <a:t>limitations : pas de chaînes, de flottants, d’unions, de récursion, d’allocation dynamique ni de pointeurs de fonctions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Principes de </a:t>
            </a:r>
            <a:r>
              <a:rPr lang="fr-FR" dirty="0" err="1" smtClean="0"/>
              <a:t>Csmith</a:t>
            </a:r>
            <a:endParaRPr lang="fr-FR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457200" y="2924944"/>
            <a:ext cx="8548389" cy="17727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 smtClean="0"/>
              <a:t>Crasher et tester différentiellement les compilateurs</a:t>
            </a:r>
          </a:p>
          <a:p>
            <a:pPr lvl="1"/>
            <a:r>
              <a:rPr lang="fr-FR" kern="0" dirty="0" smtClean="0">
                <a:solidFill>
                  <a:schemeClr val="accent3"/>
                </a:solidFill>
              </a:rPr>
              <a:t>1 million </a:t>
            </a:r>
            <a:r>
              <a:rPr lang="fr-FR" kern="0" dirty="0" smtClean="0"/>
              <a:t>de programmes sources engendrés</a:t>
            </a:r>
          </a:p>
          <a:p>
            <a:pPr lvl="1"/>
            <a:r>
              <a:rPr lang="fr-FR" kern="0" dirty="0" smtClean="0"/>
              <a:t>détection directe des crashs et des erreurs internes</a:t>
            </a:r>
          </a:p>
          <a:p>
            <a:pPr lvl="1"/>
            <a:r>
              <a:rPr lang="fr-FR" kern="0" dirty="0" smtClean="0"/>
              <a:t>comparaison de l’exécution des codes générés par 12 compilateurs: </a:t>
            </a:r>
            <a:r>
              <a:rPr lang="fr-FR" kern="0" dirty="0" smtClean="0">
                <a:solidFill>
                  <a:schemeClr val="accent4"/>
                </a:solidFill>
              </a:rPr>
              <a:t>GCC</a:t>
            </a:r>
            <a:r>
              <a:rPr lang="fr-FR" kern="0" dirty="0" smtClean="0"/>
              <a:t>, </a:t>
            </a:r>
            <a:r>
              <a:rPr lang="fr-FR" kern="0" dirty="0" smtClean="0">
                <a:solidFill>
                  <a:schemeClr val="accent4"/>
                </a:solidFill>
              </a:rPr>
              <a:t>LLVM</a:t>
            </a:r>
            <a:r>
              <a:rPr lang="fr-FR" kern="0" dirty="0" smtClean="0"/>
              <a:t>, compilateurs commerciaux, </a:t>
            </a:r>
            <a:r>
              <a:rPr lang="fr-FR" kern="0" dirty="0" smtClean="0">
                <a:solidFill>
                  <a:schemeClr val="accent4"/>
                </a:solidFill>
              </a:rPr>
              <a:t>CompCert</a:t>
            </a:r>
            <a:r>
              <a:rPr lang="fr-FR" kern="0" dirty="0" smtClean="0">
                <a:solidFill>
                  <a:schemeClr val="accent3"/>
                </a:solidFill>
              </a:rPr>
              <a:t> </a:t>
            </a:r>
            <a:r>
              <a:rPr lang="fr-FR" kern="0" dirty="0" smtClean="0">
                <a:solidFill>
                  <a:schemeClr val="tx1"/>
                </a:solidFill>
              </a:rPr>
              <a:t>(X. Leroy)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14213" y="4797152"/>
            <a:ext cx="7715574" cy="164352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Plusieurs centaines de bugs détectés, surtout dans les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phases intermédiaires (transformation et optimisation)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tx2"/>
                </a:solidFill>
              </a:rPr>
              <a:t>Des compilateurs différents ont des bugs différents !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Un seul survivant :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CompCert</a:t>
            </a:r>
          </a:p>
        </p:txBody>
      </p:sp>
      <p:sp>
        <p:nvSpPr>
          <p:cNvPr id="9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41</a:t>
            </a:fld>
            <a:endParaRPr lang="fr-FR" dirty="0"/>
          </a:p>
        </p:txBody>
      </p:sp>
      <p:sp>
        <p:nvSpPr>
          <p:cNvPr id="10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4211960" y="6562800"/>
            <a:ext cx="3712840" cy="365125"/>
          </a:xfrm>
        </p:spPr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26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9" y="404664"/>
            <a:ext cx="8723313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Crashs et assertions internes violées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09549" y="6404799"/>
            <a:ext cx="4209807" cy="2728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1200" i="1" kern="0" dirty="0" smtClean="0"/>
              <a:t>source </a:t>
            </a:r>
            <a:r>
              <a:rPr lang="en-US" sz="1200" i="1" kern="0" dirty="0" err="1" smtClean="0"/>
              <a:t>Xuejun</a:t>
            </a:r>
            <a:r>
              <a:rPr lang="en-US" sz="1200" i="1" kern="0" dirty="0" smtClean="0"/>
              <a:t> </a:t>
            </a:r>
            <a:r>
              <a:rPr lang="en-US" sz="1200" i="1" kern="0" dirty="0"/>
              <a:t>Yang, Yang Chen, Erich </a:t>
            </a:r>
            <a:r>
              <a:rPr lang="en-US" sz="1200" i="1" kern="0" dirty="0" err="1"/>
              <a:t>Eide</a:t>
            </a:r>
            <a:r>
              <a:rPr lang="en-US" sz="1200" i="1" kern="0" dirty="0"/>
              <a:t> et John </a:t>
            </a:r>
            <a:r>
              <a:rPr lang="en-US" sz="1200" i="1" kern="0" dirty="0" err="1" smtClean="0"/>
              <a:t>Reger</a:t>
            </a:r>
            <a:endParaRPr kumimoji="0" lang="fr-FR" sz="1200" b="0" i="1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42</a:t>
            </a:fld>
            <a:endParaRPr lang="fr-FR" dirty="0"/>
          </a:p>
        </p:txBody>
      </p:sp>
      <p:sp>
        <p:nvSpPr>
          <p:cNvPr id="10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4211960" y="6562800"/>
            <a:ext cx="3712840" cy="365125"/>
          </a:xfrm>
        </p:spPr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955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Code généré faux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65" y="1556792"/>
            <a:ext cx="8704263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62193" y="4653136"/>
            <a:ext cx="4209807" cy="2728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1200" i="1" kern="0" dirty="0" smtClean="0"/>
              <a:t>source </a:t>
            </a:r>
            <a:r>
              <a:rPr lang="en-US" sz="1200" i="1" kern="0" dirty="0" err="1" smtClean="0"/>
              <a:t>Xuejun</a:t>
            </a:r>
            <a:r>
              <a:rPr lang="en-US" sz="1200" i="1" kern="0" dirty="0" smtClean="0"/>
              <a:t> </a:t>
            </a:r>
            <a:r>
              <a:rPr lang="en-US" sz="1200" i="1" kern="0" dirty="0"/>
              <a:t>Yang, Yang Chen, Erich </a:t>
            </a:r>
            <a:r>
              <a:rPr lang="en-US" sz="1200" i="1" kern="0" dirty="0" err="1"/>
              <a:t>Eide</a:t>
            </a:r>
            <a:r>
              <a:rPr lang="en-US" sz="1200" i="1" kern="0" dirty="0"/>
              <a:t> et John </a:t>
            </a:r>
            <a:r>
              <a:rPr lang="en-US" sz="1200" i="1" kern="0" dirty="0" err="1" smtClean="0"/>
              <a:t>Reger</a:t>
            </a:r>
            <a:endParaRPr kumimoji="0" lang="fr-FR" sz="1200" b="0" i="1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1209" y="5229200"/>
            <a:ext cx="8361583" cy="99719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>
                <a:solidFill>
                  <a:schemeClr val="accent3"/>
                </a:solidFill>
              </a:rPr>
              <a:t>CompCert</a:t>
            </a:r>
            <a:r>
              <a:rPr lang="fr-FR" sz="2800" kern="0" dirty="0" smtClean="0"/>
              <a:t> de Xavier Leroy : </a:t>
            </a:r>
            <a:r>
              <a:rPr lang="fr-FR" sz="2800" kern="0" dirty="0" smtClean="0">
                <a:solidFill>
                  <a:schemeClr val="accent2"/>
                </a:solidFill>
              </a:rPr>
              <a:t>0 bug !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Etonnant? Non, il est </a:t>
            </a: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certifié formellement</a:t>
            </a: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 (en </a:t>
            </a: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Coq</a:t>
            </a: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)</a:t>
            </a:r>
          </a:p>
        </p:txBody>
      </p:sp>
      <p:sp>
        <p:nvSpPr>
          <p:cNvPr id="9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43</a:t>
            </a:fld>
            <a:endParaRPr lang="fr-FR" dirty="0"/>
          </a:p>
        </p:txBody>
      </p:sp>
      <p:sp>
        <p:nvSpPr>
          <p:cNvPr id="10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4211960" y="6562800"/>
            <a:ext cx="3712840" cy="365125"/>
          </a:xfrm>
        </p:spPr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529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remarque fondamentale de Dijkstra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83568" y="980381"/>
            <a:ext cx="7716215" cy="2410916"/>
          </a:xfrm>
          <a:prstGeom prst="rect">
            <a:avLst/>
          </a:prstGeom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/>
              <a:t>Program testing can be a very effective way to show </a:t>
            </a:r>
            <a:endParaRPr lang="en-US" sz="2400" i="1" dirty="0" smtClean="0"/>
          </a:p>
          <a:p>
            <a:r>
              <a:rPr lang="en-US" sz="2400" i="1" dirty="0" smtClean="0"/>
              <a:t>the </a:t>
            </a:r>
            <a:r>
              <a:rPr lang="en-US" sz="2400" i="1" dirty="0"/>
              <a:t>presence of bugs, but it is hopelessly inadequate </a:t>
            </a:r>
            <a:endParaRPr lang="en-US" sz="2400" i="1" dirty="0" smtClean="0"/>
          </a:p>
          <a:p>
            <a:r>
              <a:rPr lang="en-US" sz="2400" i="1" dirty="0" smtClean="0"/>
              <a:t>for </a:t>
            </a:r>
            <a:r>
              <a:rPr lang="en-US" sz="2400" i="1" dirty="0"/>
              <a:t>showing their </a:t>
            </a:r>
            <a:r>
              <a:rPr lang="en-US" sz="2400" i="1" dirty="0" smtClean="0"/>
              <a:t>absence</a:t>
            </a:r>
            <a:endParaRPr lang="en-US" sz="2400" dirty="0" smtClean="0"/>
          </a:p>
          <a:p>
            <a:pPr>
              <a:spcBef>
                <a:spcPts val="800"/>
              </a:spcBef>
            </a:pPr>
            <a:r>
              <a:rPr lang="en-US" sz="2400" dirty="0" err="1" smtClean="0"/>
              <a:t>Edsger</a:t>
            </a:r>
            <a:r>
              <a:rPr lang="en-US" sz="2400" dirty="0" smtClean="0"/>
              <a:t> </a:t>
            </a:r>
            <a:r>
              <a:rPr lang="en-US" sz="2400" dirty="0"/>
              <a:t>W. </a:t>
            </a:r>
            <a:r>
              <a:rPr lang="en-US" sz="2400" dirty="0" err="1" smtClean="0"/>
              <a:t>Dijkstra</a:t>
            </a:r>
            <a:r>
              <a:rPr lang="en-US" sz="2400" dirty="0" smtClean="0"/>
              <a:t>, </a:t>
            </a:r>
          </a:p>
          <a:p>
            <a:r>
              <a:rPr lang="en-US" sz="2400" i="1" dirty="0" smtClean="0"/>
              <a:t>The </a:t>
            </a:r>
            <a:r>
              <a:rPr lang="en-US" sz="2400" i="1" dirty="0"/>
              <a:t>Humble Programmer (1972) </a:t>
            </a:r>
            <a:endParaRPr lang="en-US" sz="2400" i="1" dirty="0" smtClean="0"/>
          </a:p>
          <a:p>
            <a:r>
              <a:rPr lang="en-US" sz="2400" dirty="0" smtClean="0">
                <a:hlinkClick r:id="rId2" tooltip="Communications of the ACM"/>
              </a:rPr>
              <a:t>Communications </a:t>
            </a:r>
            <a:r>
              <a:rPr lang="en-US" sz="2400" dirty="0">
                <a:hlinkClick r:id="rId2" tooltip="Communications of the ACM"/>
              </a:rPr>
              <a:t>of the ACM</a:t>
            </a:r>
            <a:r>
              <a:rPr lang="en-US" sz="2400" i="1" dirty="0"/>
              <a:t> </a:t>
            </a:r>
            <a:r>
              <a:rPr lang="en-US" sz="2400" b="1" i="1" dirty="0"/>
              <a:t>15</a:t>
            </a:r>
            <a:r>
              <a:rPr lang="en-US" sz="2400" i="1" dirty="0"/>
              <a:t> (10), </a:t>
            </a:r>
            <a:r>
              <a:rPr lang="en-US" sz="2400" i="1" dirty="0" smtClean="0"/>
              <a:t>972</a:t>
            </a:r>
            <a:r>
              <a:rPr lang="en-US" sz="2400" i="1" dirty="0"/>
              <a:t>: pp. </a:t>
            </a:r>
            <a:r>
              <a:rPr lang="en-US" sz="2400" i="1" dirty="0" smtClean="0"/>
              <a:t>859–866</a:t>
            </a:r>
            <a:endParaRPr lang="en-US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6372200" y="-603448"/>
            <a:ext cx="184731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endParaRPr kumimoji="0" lang="fr-FR" sz="24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3528" y="3573016"/>
            <a:ext cx="8424936" cy="1643527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Peut-on faire mieux ? Oui !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En voyant la vérification de spécifications et de programmes comme des </a:t>
            </a:r>
            <a:r>
              <a:rPr lang="fr-FR" sz="2400" kern="0" dirty="0" smtClean="0">
                <a:solidFill>
                  <a:schemeClr val="accent3"/>
                </a:solidFill>
              </a:rPr>
              <a:t>questions mathématiques</a:t>
            </a:r>
            <a:r>
              <a:rPr lang="fr-FR" sz="2400" kern="0" dirty="0" smtClean="0"/>
              <a:t> à résoudre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à l’aide de </a:t>
            </a:r>
            <a:r>
              <a:rPr lang="fr-FR" sz="2400" kern="0" dirty="0" smtClean="0">
                <a:solidFill>
                  <a:schemeClr val="accent4"/>
                </a:solidFill>
              </a:rPr>
              <a:t>systèmes informatiques</a:t>
            </a:r>
            <a:r>
              <a:rPr lang="fr-FR" sz="2400" kern="0" dirty="0" smtClean="0"/>
              <a:t> (eux-mêmes vérifiés)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89367" y="5549119"/>
            <a:ext cx="7765267" cy="500488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tIns="46800" bIns="46800" rtlCol="0" anchor="ctr" anchorCtr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Attention : il faut des mathématiques 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vraiment formelles</a:t>
            </a:r>
          </a:p>
        </p:txBody>
      </p:sp>
      <p:sp>
        <p:nvSpPr>
          <p:cNvPr id="10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44</a:t>
            </a:fld>
            <a:endParaRPr lang="fr-FR" dirty="0"/>
          </a:p>
        </p:txBody>
      </p:sp>
      <p:sp>
        <p:nvSpPr>
          <p:cNvPr id="11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4211960" y="6562800"/>
            <a:ext cx="3712840" cy="365125"/>
          </a:xfrm>
        </p:spPr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12" name="Espace réservé de la date 1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682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395536" y="1219200"/>
            <a:ext cx="8229600" cy="1332673"/>
          </a:xfrm>
        </p:spPr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Writing</a:t>
            </a:r>
            <a:r>
              <a:rPr lang="en-US" dirty="0" smtClean="0"/>
              <a:t> is nature’s way of letting you know how sloppy your thinking is</a:t>
            </a:r>
          </a:p>
          <a:p>
            <a:pPr marL="0" indent="0">
              <a:buNone/>
            </a:pPr>
            <a:r>
              <a:rPr lang="en-US" i="1" dirty="0" smtClean="0"/>
              <a:t>						</a:t>
            </a:r>
            <a:r>
              <a:rPr lang="en-US" i="1" dirty="0" err="1" smtClean="0"/>
              <a:t>Guindon</a:t>
            </a:r>
            <a:endParaRPr lang="fr-FR" i="1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devises de Leslie Lamport</a:t>
            </a:r>
            <a:r>
              <a:rPr lang="en-US" dirty="0" smtClean="0">
                <a:solidFill>
                  <a:schemeClr val="accent2"/>
                </a:solidFill>
              </a:rPr>
              <a:t>*</a:t>
            </a:r>
            <a:r>
              <a:rPr lang="en-US" dirty="0" smtClean="0"/>
              <a:t> (1)</a:t>
            </a:r>
            <a:endParaRPr lang="fr-FR" dirty="0"/>
          </a:p>
        </p:txBody>
      </p:sp>
      <p:sp>
        <p:nvSpPr>
          <p:cNvPr id="8" name="Espace réservé du contenu 5"/>
          <p:cNvSpPr txBox="1">
            <a:spLocks/>
          </p:cNvSpPr>
          <p:nvPr/>
        </p:nvSpPr>
        <p:spPr>
          <a:xfrm>
            <a:off x="395536" y="2809892"/>
            <a:ext cx="8229600" cy="133267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>
                <a:solidFill>
                  <a:schemeClr val="tx2"/>
                </a:solidFill>
              </a:rPr>
              <a:t>Mathematics</a:t>
            </a:r>
            <a:r>
              <a:rPr lang="en-US" kern="0" dirty="0" smtClean="0"/>
              <a:t> is nature’s way of letting you know how sloppy your writing is</a:t>
            </a:r>
          </a:p>
          <a:p>
            <a:pPr marL="0" indent="0">
              <a:buNone/>
            </a:pPr>
            <a:r>
              <a:rPr lang="en-US" kern="0" dirty="0"/>
              <a:t>				</a:t>
            </a:r>
            <a:r>
              <a:rPr lang="en-US" i="1" kern="0" dirty="0"/>
              <a:t>Leslie Lamport, The TLA+ </a:t>
            </a:r>
            <a:r>
              <a:rPr lang="en-US" i="1" kern="0" dirty="0" smtClean="0"/>
              <a:t>Book</a:t>
            </a:r>
            <a:endParaRPr lang="en-US" kern="0" dirty="0" smtClean="0"/>
          </a:p>
        </p:txBody>
      </p:sp>
      <p:sp>
        <p:nvSpPr>
          <p:cNvPr id="9" name="Espace réservé du contenu 5"/>
          <p:cNvSpPr txBox="1">
            <a:spLocks/>
          </p:cNvSpPr>
          <p:nvPr/>
        </p:nvSpPr>
        <p:spPr>
          <a:xfrm>
            <a:off x="395536" y="4400583"/>
            <a:ext cx="8229600" cy="133267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>
                <a:solidFill>
                  <a:schemeClr val="accent3"/>
                </a:solidFill>
              </a:rPr>
              <a:t>Formal mathematics</a:t>
            </a:r>
            <a:r>
              <a:rPr lang="en-US" kern="0" dirty="0" smtClean="0"/>
              <a:t> is nature’s way of letting you know how sloppy your mathematics is</a:t>
            </a:r>
          </a:p>
          <a:p>
            <a:pPr marL="0" indent="0">
              <a:buNone/>
            </a:pPr>
            <a:r>
              <a:rPr lang="en-US" kern="0" dirty="0"/>
              <a:t>	</a:t>
            </a:r>
            <a:r>
              <a:rPr lang="en-US" kern="0" dirty="0" smtClean="0"/>
              <a:t>			</a:t>
            </a:r>
            <a:r>
              <a:rPr lang="en-US" i="1" kern="0" dirty="0" smtClean="0"/>
              <a:t>Leslie Lamport, The TLA+ Book</a:t>
            </a:r>
          </a:p>
        </p:txBody>
      </p:sp>
      <p:sp>
        <p:nvSpPr>
          <p:cNvPr id="10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45</a:t>
            </a:fld>
            <a:endParaRPr lang="fr-FR" dirty="0"/>
          </a:p>
        </p:txBody>
      </p:sp>
      <p:sp>
        <p:nvSpPr>
          <p:cNvPr id="11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4211960" y="6562800"/>
            <a:ext cx="3712840" cy="365125"/>
          </a:xfrm>
        </p:spPr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12" name="Espace réservé de la date 1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513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itle 6"/>
          <p:cNvSpPr>
            <a:spLocks noGrp="1"/>
          </p:cNvSpPr>
          <p:nvPr>
            <p:ph type="title"/>
          </p:nvPr>
        </p:nvSpPr>
        <p:spPr bwMode="auto">
          <a:xfrm>
            <a:off x="228600" y="76200"/>
            <a:ext cx="8686800" cy="584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dirty="0" smtClean="0"/>
              <a:t>Anatomie d’une approche formelle moderne</a:t>
            </a:r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838200" y="1260475"/>
            <a:ext cx="7772400" cy="2035175"/>
            <a:chOff x="838200" y="1260969"/>
            <a:chExt cx="7772400" cy="2034681"/>
          </a:xfrm>
        </p:grpSpPr>
        <p:sp>
          <p:nvSpPr>
            <p:cNvPr id="15381" name="TextBox 18"/>
            <p:cNvSpPr>
              <a:spLocks noChangeArrowheads="1"/>
            </p:cNvSpPr>
            <p:nvPr/>
          </p:nvSpPr>
          <p:spPr bwMode="auto">
            <a:xfrm>
              <a:off x="6096000" y="1260969"/>
              <a:ext cx="2514600" cy="868112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tIns="0">
              <a:spAutoFit/>
            </a:bodyPr>
            <a:lstStyle/>
            <a:p>
              <a:pPr algn="ctr"/>
              <a:r>
                <a:rPr lang="fr-FR" sz="2400">
                  <a:solidFill>
                    <a:schemeClr val="tx2"/>
                  </a:solidFill>
                </a:rPr>
                <a:t>raisonnement</a:t>
              </a:r>
            </a:p>
            <a:p>
              <a:pPr algn="ctr"/>
              <a:r>
                <a:rPr lang="fr-FR" sz="2400">
                  <a:solidFill>
                    <a:schemeClr val="tx2"/>
                  </a:solidFill>
                </a:rPr>
                <a:t>sur la correction</a:t>
              </a:r>
            </a:p>
          </p:txBody>
        </p:sp>
        <p:sp>
          <p:nvSpPr>
            <p:cNvPr id="15382" name="TextBox 14"/>
            <p:cNvSpPr txBox="1">
              <a:spLocks noChangeArrowheads="1"/>
            </p:cNvSpPr>
            <p:nvPr/>
          </p:nvSpPr>
          <p:spPr bwMode="auto">
            <a:xfrm>
              <a:off x="838200" y="1260969"/>
              <a:ext cx="2036135" cy="41539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tIns="0">
              <a:spAutoFit/>
            </a:bodyPr>
            <a:lstStyle/>
            <a:p>
              <a:pPr algn="ctr"/>
              <a:endParaRPr lang="fr-FR" sz="240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39975" y="1260969"/>
              <a:ext cx="2110999" cy="868112"/>
            </a:xfrm>
            <a:prstGeom prst="round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dirty="0">
                  <a:solidFill>
                    <a:schemeClr val="tx2"/>
                  </a:solidFill>
                </a:rPr>
                <a:t>pensée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dirty="0">
                  <a:solidFill>
                    <a:schemeClr val="tx2"/>
                  </a:solidFill>
                </a:rPr>
                <a:t>algorithmique</a:t>
              </a:r>
            </a:p>
          </p:txBody>
        </p:sp>
        <p:sp>
          <p:nvSpPr>
            <p:cNvPr id="15384" name="TextBox 16"/>
            <p:cNvSpPr txBox="1">
              <a:spLocks noChangeArrowheads="1"/>
            </p:cNvSpPr>
            <p:nvPr/>
          </p:nvSpPr>
          <p:spPr bwMode="auto">
            <a:xfrm>
              <a:off x="3354710" y="1260969"/>
              <a:ext cx="2362200" cy="53847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tIns="0">
              <a:spAutoFit/>
            </a:bodyPr>
            <a:lstStyle/>
            <a:p>
              <a:pPr algn="ctr"/>
              <a:endParaRPr lang="fr-FR" sz="320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376329" y="1260969"/>
              <a:ext cx="2319904" cy="868112"/>
            </a:xfrm>
            <a:prstGeom prst="round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dirty="0">
                  <a:solidFill>
                    <a:schemeClr val="tx2"/>
                  </a:solidFill>
                </a:rPr>
                <a:t>conception et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dirty="0">
                  <a:solidFill>
                    <a:schemeClr val="tx2"/>
                  </a:solidFill>
                </a:rPr>
                <a:t>programmation</a:t>
              </a:r>
            </a:p>
          </p:txBody>
        </p:sp>
        <p:cxnSp>
          <p:nvCxnSpPr>
            <p:cNvPr id="15386" name="Straight Connector 48"/>
            <p:cNvCxnSpPr>
              <a:cxnSpLocks noChangeShapeType="1"/>
              <a:stCxn id="33" idx="2"/>
            </p:cNvCxnSpPr>
            <p:nvPr/>
          </p:nvCxnSpPr>
          <p:spPr bwMode="auto">
            <a:xfrm>
              <a:off x="1895475" y="2129081"/>
              <a:ext cx="1914525" cy="1166569"/>
            </a:xfrm>
            <a:prstGeom prst="line">
              <a:avLst/>
            </a:prstGeom>
            <a:noFill/>
            <a:ln w="19050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15387" name="Straight Connector 50"/>
            <p:cNvCxnSpPr>
              <a:cxnSpLocks noChangeShapeType="1"/>
              <a:stCxn id="35" idx="2"/>
            </p:cNvCxnSpPr>
            <p:nvPr/>
          </p:nvCxnSpPr>
          <p:spPr bwMode="auto">
            <a:xfrm flipH="1">
              <a:off x="4535016" y="2129081"/>
              <a:ext cx="1265" cy="1164326"/>
            </a:xfrm>
            <a:prstGeom prst="line">
              <a:avLst/>
            </a:prstGeom>
            <a:noFill/>
            <a:ln w="19050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15388" name="Straight Connector 52"/>
            <p:cNvCxnSpPr>
              <a:cxnSpLocks noChangeShapeType="1"/>
              <a:stCxn id="15381" idx="2"/>
            </p:cNvCxnSpPr>
            <p:nvPr/>
          </p:nvCxnSpPr>
          <p:spPr bwMode="auto">
            <a:xfrm flipH="1">
              <a:off x="5353051" y="2129081"/>
              <a:ext cx="2000249" cy="1166569"/>
            </a:xfrm>
            <a:prstGeom prst="line">
              <a:avLst/>
            </a:prstGeom>
            <a:noFill/>
            <a:ln w="19050" algn="ctr">
              <a:solidFill>
                <a:schemeClr val="tx2"/>
              </a:solidFill>
              <a:round/>
              <a:headEnd/>
              <a:tailEnd/>
            </a:ln>
          </p:spPr>
        </p:cxnSp>
      </p:grpSp>
      <p:grpSp>
        <p:nvGrpSpPr>
          <p:cNvPr id="3" name="Group 79"/>
          <p:cNvGrpSpPr>
            <a:grpSpLocks/>
          </p:cNvGrpSpPr>
          <p:nvPr/>
        </p:nvGrpSpPr>
        <p:grpSpPr bwMode="auto">
          <a:xfrm>
            <a:off x="914400" y="4297005"/>
            <a:ext cx="7315200" cy="1588383"/>
            <a:chOff x="914400" y="4303742"/>
            <a:chExt cx="7315200" cy="1588383"/>
          </a:xfrm>
        </p:grpSpPr>
        <p:sp>
          <p:nvSpPr>
            <p:cNvPr id="21" name="TextBox 20"/>
            <p:cNvSpPr txBox="1"/>
            <p:nvPr/>
          </p:nvSpPr>
          <p:spPr>
            <a:xfrm>
              <a:off x="914400" y="5432425"/>
              <a:ext cx="1981200" cy="459700"/>
            </a:xfrm>
            <a:prstGeom prst="round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dirty="0">
                  <a:solidFill>
                    <a:schemeClr val="accent4"/>
                  </a:solidFill>
                </a:rPr>
                <a:t>implantation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44888" y="5432425"/>
              <a:ext cx="1981200" cy="459700"/>
            </a:xfrm>
            <a:prstGeom prst="roundRect">
              <a:avLst/>
            </a:prstGeom>
            <a:ln w="28575">
              <a:solidFill>
                <a:schemeClr val="accent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dirty="0">
                  <a:solidFill>
                    <a:schemeClr val="accent4"/>
                  </a:solidFill>
                </a:rPr>
                <a:t>optimisation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477000" y="5432425"/>
              <a:ext cx="1752600" cy="459700"/>
            </a:xfrm>
            <a:prstGeom prst="roundRect">
              <a:avLst/>
            </a:prstGeom>
            <a:noFill/>
            <a:ln w="28575">
              <a:solidFill>
                <a:schemeClr val="accent4"/>
              </a:solidFill>
            </a:ln>
          </p:spPr>
          <p:txBody>
            <a:bodyPr t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dirty="0">
                  <a:solidFill>
                    <a:schemeClr val="accent4"/>
                  </a:solidFill>
                  <a:latin typeface="+mn-lt"/>
                </a:rPr>
                <a:t>vérification</a:t>
              </a:r>
            </a:p>
          </p:txBody>
        </p:sp>
        <p:cxnSp>
          <p:nvCxnSpPr>
            <p:cNvPr id="56" name="Straight Connector 55"/>
            <p:cNvCxnSpPr>
              <a:endCxn id="21" idx="0"/>
            </p:cNvCxnSpPr>
            <p:nvPr/>
          </p:nvCxnSpPr>
          <p:spPr bwMode="auto">
            <a:xfrm flipH="1">
              <a:off x="1905000" y="4323571"/>
              <a:ext cx="1957565" cy="1108854"/>
            </a:xfrm>
            <a:prstGeom prst="line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>
              <a:stCxn id="15370" idx="2"/>
              <a:endCxn id="24" idx="0"/>
            </p:cNvCxnSpPr>
            <p:nvPr/>
          </p:nvCxnSpPr>
          <p:spPr bwMode="auto">
            <a:xfrm>
              <a:off x="4535488" y="4303742"/>
              <a:ext cx="0" cy="1128683"/>
            </a:xfrm>
            <a:prstGeom prst="line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>
              <a:endCxn id="43" idx="0"/>
            </p:cNvCxnSpPr>
            <p:nvPr/>
          </p:nvCxnSpPr>
          <p:spPr bwMode="auto">
            <a:xfrm>
              <a:off x="5248201" y="4313656"/>
              <a:ext cx="2105099" cy="1118769"/>
            </a:xfrm>
            <a:prstGeom prst="line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" name="Group 76"/>
          <p:cNvGrpSpPr>
            <a:grpSpLocks/>
          </p:cNvGrpSpPr>
          <p:nvPr/>
        </p:nvGrpSpPr>
        <p:grpSpPr bwMode="auto">
          <a:xfrm>
            <a:off x="304800" y="3565521"/>
            <a:ext cx="2892975" cy="459700"/>
            <a:chOff x="304800" y="3565029"/>
            <a:chExt cx="2893693" cy="460774"/>
          </a:xfrm>
        </p:grpSpPr>
        <p:sp>
          <p:nvSpPr>
            <p:cNvPr id="66" name="TextBox 65"/>
            <p:cNvSpPr txBox="1"/>
            <p:nvPr/>
          </p:nvSpPr>
          <p:spPr>
            <a:xfrm>
              <a:off x="304800" y="3565029"/>
              <a:ext cx="1600597" cy="460774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dirty="0"/>
                <a:t>machines</a:t>
              </a:r>
            </a:p>
          </p:txBody>
        </p:sp>
        <p:cxnSp>
          <p:nvCxnSpPr>
            <p:cNvPr id="15374" name="Straight Connector 72"/>
            <p:cNvCxnSpPr>
              <a:cxnSpLocks noChangeShapeType="1"/>
              <a:stCxn id="15370" idx="1"/>
              <a:endCxn id="66" idx="3"/>
            </p:cNvCxnSpPr>
            <p:nvPr/>
          </p:nvCxnSpPr>
          <p:spPr bwMode="auto">
            <a:xfrm flipH="1">
              <a:off x="1905397" y="3794784"/>
              <a:ext cx="1293096" cy="632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9" name="Group 77"/>
          <p:cNvGrpSpPr>
            <a:grpSpLocks/>
          </p:cNvGrpSpPr>
          <p:nvPr/>
        </p:nvGrpSpPr>
        <p:grpSpPr bwMode="auto">
          <a:xfrm>
            <a:off x="5873200" y="3565521"/>
            <a:ext cx="2966001" cy="459700"/>
            <a:chOff x="5873130" y="3565029"/>
            <a:chExt cx="2966070" cy="460774"/>
          </a:xfrm>
        </p:grpSpPr>
        <p:sp>
          <p:nvSpPr>
            <p:cNvPr id="69" name="TextBox 68"/>
            <p:cNvSpPr txBox="1"/>
            <p:nvPr/>
          </p:nvSpPr>
          <p:spPr>
            <a:xfrm>
              <a:off x="7238963" y="3565029"/>
              <a:ext cx="1600237" cy="460774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dirty="0"/>
                <a:t>langages</a:t>
              </a:r>
            </a:p>
          </p:txBody>
        </p:sp>
        <p:cxnSp>
          <p:nvCxnSpPr>
            <p:cNvPr id="15372" name="Straight Connector 75"/>
            <p:cNvCxnSpPr>
              <a:cxnSpLocks noChangeShapeType="1"/>
              <a:stCxn id="15370" idx="3"/>
              <a:endCxn id="69" idx="1"/>
            </p:cNvCxnSpPr>
            <p:nvPr/>
          </p:nvCxnSpPr>
          <p:spPr bwMode="auto">
            <a:xfrm>
              <a:off x="5873130" y="3794784"/>
              <a:ext cx="1365833" cy="632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38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46</a:t>
            </a:fld>
            <a:endParaRPr lang="fr-FR" dirty="0"/>
          </a:p>
        </p:txBody>
      </p:sp>
      <p:sp>
        <p:nvSpPr>
          <p:cNvPr id="39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4211960" y="6562800"/>
            <a:ext cx="3712840" cy="365125"/>
          </a:xfrm>
        </p:spPr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41" name="Espace réservé de la date 1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-6052" y="6250654"/>
            <a:ext cx="4954775" cy="60734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1600" b="0" i="1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Cf. G. Berry, cours 2009-2010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1600" i="1" kern="0" dirty="0" smtClean="0"/>
              <a:t>Penser, modéliser et maîtriser le calcul informatique</a:t>
            </a:r>
            <a:endParaRPr kumimoji="0" lang="fr-FR" sz="1600" b="0" i="1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22" name="Grouper 21"/>
          <p:cNvGrpSpPr/>
          <p:nvPr/>
        </p:nvGrpSpPr>
        <p:grpSpPr>
          <a:xfrm>
            <a:off x="1104900" y="2113650"/>
            <a:ext cx="6934201" cy="3541888"/>
            <a:chOff x="1104900" y="2113650"/>
            <a:chExt cx="6934201" cy="3541888"/>
          </a:xfrm>
        </p:grpSpPr>
        <p:cxnSp>
          <p:nvCxnSpPr>
            <p:cNvPr id="46" name="Connecteur droit avec flèche 45"/>
            <p:cNvCxnSpPr/>
            <p:nvPr/>
          </p:nvCxnSpPr>
          <p:spPr bwMode="auto">
            <a:xfrm flipH="1">
              <a:off x="1948543" y="4246151"/>
              <a:ext cx="1967773" cy="1137964"/>
            </a:xfrm>
            <a:prstGeom prst="straightConnector1">
              <a:avLst/>
            </a:prstGeom>
            <a:noFill/>
            <a:ln w="762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7" name="Groupe 16"/>
            <p:cNvGrpSpPr/>
            <p:nvPr/>
          </p:nvGrpSpPr>
          <p:grpSpPr>
            <a:xfrm>
              <a:off x="4535016" y="2128798"/>
              <a:ext cx="3504085" cy="3296890"/>
              <a:chOff x="4535016" y="2128798"/>
              <a:chExt cx="3504085" cy="3296890"/>
            </a:xfrm>
          </p:grpSpPr>
          <p:cxnSp>
            <p:nvCxnSpPr>
              <p:cNvPr id="10" name="Connecteur droit avec flèche 9"/>
              <p:cNvCxnSpPr>
                <a:stCxn id="15370" idx="3"/>
                <a:endCxn id="69" idx="1"/>
              </p:cNvCxnSpPr>
              <p:nvPr/>
            </p:nvCxnSpPr>
            <p:spPr bwMode="auto">
              <a:xfrm>
                <a:off x="5873200" y="3794740"/>
                <a:ext cx="1365801" cy="631"/>
              </a:xfrm>
              <a:prstGeom prst="straightConnector1">
                <a:avLst/>
              </a:prstGeom>
              <a:noFill/>
              <a:ln w="762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Connecteur droit avec flèche 30"/>
              <p:cNvCxnSpPr/>
              <p:nvPr/>
            </p:nvCxnSpPr>
            <p:spPr bwMode="auto">
              <a:xfrm>
                <a:off x="5298840" y="4290268"/>
                <a:ext cx="2003822" cy="1135420"/>
              </a:xfrm>
              <a:prstGeom prst="straightConnector1">
                <a:avLst/>
              </a:prstGeom>
              <a:noFill/>
              <a:ln w="762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Connecteur droit avec flèche 33"/>
              <p:cNvCxnSpPr>
                <a:endCxn id="15381" idx="2"/>
              </p:cNvCxnSpPr>
              <p:nvPr/>
            </p:nvCxnSpPr>
            <p:spPr bwMode="auto">
              <a:xfrm flipV="1">
                <a:off x="5349478" y="2128798"/>
                <a:ext cx="2003822" cy="1190071"/>
              </a:xfrm>
              <a:prstGeom prst="straightConnector1">
                <a:avLst/>
              </a:prstGeom>
              <a:noFill/>
              <a:ln w="762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Connecteur droit avec flèche 35"/>
              <p:cNvCxnSpPr>
                <a:endCxn id="35" idx="2"/>
              </p:cNvCxnSpPr>
              <p:nvPr/>
            </p:nvCxnSpPr>
            <p:spPr bwMode="auto">
              <a:xfrm flipV="1">
                <a:off x="4535016" y="2128798"/>
                <a:ext cx="1265" cy="1163678"/>
              </a:xfrm>
              <a:prstGeom prst="straightConnector1">
                <a:avLst/>
              </a:prstGeom>
              <a:noFill/>
              <a:ln w="762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Connecteur droit avec flèche 36"/>
              <p:cNvCxnSpPr>
                <a:stCxn id="69" idx="2"/>
                <a:endCxn id="43" idx="0"/>
              </p:cNvCxnSpPr>
              <p:nvPr/>
            </p:nvCxnSpPr>
            <p:spPr bwMode="auto">
              <a:xfrm flipH="1">
                <a:off x="7353300" y="4025221"/>
                <a:ext cx="685801" cy="1400467"/>
              </a:xfrm>
              <a:prstGeom prst="straightConnector1">
                <a:avLst/>
              </a:prstGeom>
              <a:noFill/>
              <a:ln w="762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Connecteur droit avec flèche 39"/>
              <p:cNvCxnSpPr>
                <a:stCxn id="15381" idx="2"/>
                <a:endCxn id="69" idx="0"/>
              </p:cNvCxnSpPr>
              <p:nvPr/>
            </p:nvCxnSpPr>
            <p:spPr bwMode="auto">
              <a:xfrm>
                <a:off x="7353300" y="2128798"/>
                <a:ext cx="685801" cy="1436723"/>
              </a:xfrm>
              <a:prstGeom prst="straightConnector1">
                <a:avLst/>
              </a:prstGeom>
              <a:noFill/>
              <a:ln w="762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42" name="Connecteur droit avec flèche 41"/>
            <p:cNvCxnSpPr>
              <a:stCxn id="24" idx="3"/>
              <a:endCxn id="43" idx="1"/>
            </p:cNvCxnSpPr>
            <p:nvPr/>
          </p:nvCxnSpPr>
          <p:spPr bwMode="auto">
            <a:xfrm>
              <a:off x="5526088" y="5655538"/>
              <a:ext cx="950912" cy="0"/>
            </a:xfrm>
            <a:prstGeom prst="straightConnector1">
              <a:avLst/>
            </a:prstGeom>
            <a:noFill/>
            <a:ln w="762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Connecteur droit avec flèche 43"/>
            <p:cNvCxnSpPr>
              <a:endCxn id="24" idx="1"/>
            </p:cNvCxnSpPr>
            <p:nvPr/>
          </p:nvCxnSpPr>
          <p:spPr bwMode="auto">
            <a:xfrm>
              <a:off x="2902854" y="5655538"/>
              <a:ext cx="642034" cy="0"/>
            </a:xfrm>
            <a:prstGeom prst="straightConnector1">
              <a:avLst/>
            </a:prstGeom>
            <a:noFill/>
            <a:ln w="762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Connecteur droit avec flèche 44"/>
            <p:cNvCxnSpPr/>
            <p:nvPr/>
          </p:nvCxnSpPr>
          <p:spPr bwMode="auto">
            <a:xfrm>
              <a:off x="4535016" y="4297005"/>
              <a:ext cx="0" cy="1135420"/>
            </a:xfrm>
            <a:prstGeom prst="straightConnector1">
              <a:avLst/>
            </a:prstGeom>
            <a:noFill/>
            <a:ln w="762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Connecteur droit avec flèche 46"/>
            <p:cNvCxnSpPr>
              <a:stCxn id="66" idx="2"/>
            </p:cNvCxnSpPr>
            <p:nvPr/>
          </p:nvCxnSpPr>
          <p:spPr bwMode="auto">
            <a:xfrm>
              <a:off x="1104900" y="4025221"/>
              <a:ext cx="821284" cy="1392056"/>
            </a:xfrm>
            <a:prstGeom prst="straightConnector1">
              <a:avLst/>
            </a:prstGeom>
            <a:noFill/>
            <a:ln w="762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Connecteur droit avec flèche 48"/>
            <p:cNvCxnSpPr>
              <a:stCxn id="66" idx="3"/>
              <a:endCxn id="15370" idx="1"/>
            </p:cNvCxnSpPr>
            <p:nvPr/>
          </p:nvCxnSpPr>
          <p:spPr bwMode="auto">
            <a:xfrm flipV="1">
              <a:off x="1905000" y="3794740"/>
              <a:ext cx="1292775" cy="631"/>
            </a:xfrm>
            <a:prstGeom prst="straightConnector1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Connecteur droit avec flèche 51"/>
            <p:cNvCxnSpPr/>
            <p:nvPr/>
          </p:nvCxnSpPr>
          <p:spPr bwMode="auto">
            <a:xfrm flipH="1" flipV="1">
              <a:off x="1927450" y="2113650"/>
              <a:ext cx="1904169" cy="1212296"/>
            </a:xfrm>
            <a:prstGeom prst="straightConnector1">
              <a:avLst/>
            </a:prstGeom>
            <a:noFill/>
            <a:ln w="762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370" name="TextBox 11"/>
          <p:cNvSpPr>
            <a:spLocks noChangeArrowheads="1"/>
          </p:cNvSpPr>
          <p:nvPr/>
        </p:nvSpPr>
        <p:spPr bwMode="auto">
          <a:xfrm>
            <a:off x="3197775" y="3292475"/>
            <a:ext cx="2675425" cy="100453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>
            <a:spAutoFit/>
          </a:bodyPr>
          <a:lstStyle/>
          <a:p>
            <a:pPr algn="ctr"/>
            <a:r>
              <a:rPr lang="fr-FR" sz="2800"/>
              <a:t>noyau intuitif et</a:t>
            </a:r>
          </a:p>
          <a:p>
            <a:pPr algn="ctr"/>
            <a:r>
              <a:rPr lang="fr-FR" sz="2800" dirty="0"/>
              <a:t>mathématique</a:t>
            </a:r>
          </a:p>
        </p:txBody>
      </p:sp>
    </p:spTree>
    <p:extLst>
      <p:ext uri="{BB962C8B-B14F-4D97-AF65-F5344CB8AC3E}">
        <p14:creationId xmlns:p14="http://schemas.microsoft.com/office/powerpoint/2010/main" val="78129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Alan Turing, 1949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11560" y="980728"/>
            <a:ext cx="7717369" cy="1323439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GB" sz="2000" dirty="0" smtClean="0"/>
              <a:t>In order that the man who checks may not have too difficult a task</a:t>
            </a:r>
          </a:p>
          <a:p>
            <a:r>
              <a:rPr lang="en-GB" sz="2000" dirty="0" smtClean="0"/>
              <a:t>the programmer should make a number of definite </a:t>
            </a:r>
            <a:r>
              <a:rPr lang="en-GB" sz="2000" dirty="0" smtClean="0">
                <a:solidFill>
                  <a:schemeClr val="accent3"/>
                </a:solidFill>
              </a:rPr>
              <a:t>assertions </a:t>
            </a:r>
          </a:p>
          <a:p>
            <a:r>
              <a:rPr lang="en-GB" sz="2000" dirty="0" smtClean="0"/>
              <a:t>which can be checked individually, and from which the correctness</a:t>
            </a:r>
          </a:p>
          <a:p>
            <a:r>
              <a:rPr lang="en-GB" sz="2000" dirty="0" smtClean="0"/>
              <a:t>of the whole programme easily follows.</a:t>
            </a:r>
            <a:endParaRPr kumimoji="0" lang="en-GB" sz="20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85" y="2492896"/>
            <a:ext cx="7377423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e 7"/>
          <p:cNvGrpSpPr/>
          <p:nvPr/>
        </p:nvGrpSpPr>
        <p:grpSpPr>
          <a:xfrm>
            <a:off x="5567599" y="3068960"/>
            <a:ext cx="2321261" cy="412934"/>
            <a:chOff x="5652120" y="3068960"/>
            <a:chExt cx="2321261" cy="412934"/>
          </a:xfrm>
        </p:grpSpPr>
        <p:sp>
          <p:nvSpPr>
            <p:cNvPr id="7" name="ZoneTexte 6"/>
            <p:cNvSpPr txBox="1"/>
            <p:nvPr/>
          </p:nvSpPr>
          <p:spPr>
            <a:xfrm>
              <a:off x="5652120" y="3068960"/>
              <a:ext cx="1111527" cy="412934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en-US" sz="2000" b="0" i="0" u="none" strike="noStrike" kern="0" cap="none" spc="0" normalizeH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u </a:t>
              </a:r>
              <a:r>
                <a:rPr lang="en-US" sz="2000" kern="0" dirty="0" smtClean="0">
                  <a:solidFill>
                    <a:schemeClr val="tx2"/>
                  </a:solidFill>
                  <a:sym typeface="Symbol"/>
                </a:rPr>
                <a:t>:=</a:t>
              </a:r>
              <a:r>
                <a:rPr kumimoji="0" lang="en-US" sz="2000" b="0" i="0" u="none" strike="noStrike" kern="0" cap="none" spc="0" normalizeH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sym typeface="Symbol"/>
                </a:rPr>
                <a:t> </a:t>
              </a:r>
              <a:r>
                <a:rPr kumimoji="0" lang="en-US" sz="20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sym typeface="Symbol"/>
                </a:rPr>
                <a:t>u+v</a:t>
              </a:r>
              <a:endParaRPr kumimoji="0" lang="fr-FR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6876256" y="3068960"/>
              <a:ext cx="1097125" cy="412934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en-US" sz="2000" b="0" i="0" u="none" strike="noStrike" kern="0" cap="none" spc="0" normalizeH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s </a:t>
              </a:r>
              <a:r>
                <a:rPr kumimoji="0" lang="en-US" sz="2000" b="0" i="0" u="none" strike="noStrike" kern="0" cap="none" spc="0" normalizeH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sym typeface="Symbol"/>
                </a:rPr>
                <a:t>:= s+1</a:t>
              </a:r>
              <a:endParaRPr kumimoji="0" lang="fr-FR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5902069" y="4276788"/>
            <a:ext cx="1967205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multiplication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343581" y="4276788"/>
            <a:ext cx="1503938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factorielle</a:t>
            </a:r>
          </a:p>
        </p:txBody>
      </p:sp>
      <p:sp>
        <p:nvSpPr>
          <p:cNvPr id="13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47</a:t>
            </a:fld>
            <a:endParaRPr lang="fr-FR" dirty="0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4211960" y="6562800"/>
            <a:ext cx="3712840" cy="365125"/>
          </a:xfrm>
        </p:spPr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15" name="Espace réservé de la date 1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504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</a:t>
            </a:r>
            <a:r>
              <a:rPr lang="en-US" dirty="0" err="1" smtClean="0"/>
              <a:t>d’assertions</a:t>
            </a:r>
            <a:endParaRPr lang="fr-FR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6" y="908720"/>
            <a:ext cx="9016108" cy="311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4724009" y="2636913"/>
            <a:ext cx="467597" cy="738645"/>
            <a:chOff x="4724009" y="2636913"/>
            <a:chExt cx="467597" cy="738645"/>
          </a:xfrm>
        </p:grpSpPr>
        <p:sp>
          <p:nvSpPr>
            <p:cNvPr id="6" name="ZoneTexte 5"/>
            <p:cNvSpPr txBox="1"/>
            <p:nvPr/>
          </p:nvSpPr>
          <p:spPr>
            <a:xfrm>
              <a:off x="4724009" y="2982437"/>
              <a:ext cx="467597" cy="393121"/>
            </a:xfrm>
            <a:prstGeom prst="rect">
              <a:avLst/>
            </a:prstGeom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en-US" sz="2000" b="0" i="0" u="none" strike="noStrike" kern="0" cap="none" spc="0" normalizeH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n!</a:t>
              </a:r>
              <a:endParaRPr kumimoji="0" lang="fr-FR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endParaRPr>
            </a:p>
          </p:txBody>
        </p:sp>
        <p:cxnSp>
          <p:nvCxnSpPr>
            <p:cNvPr id="8" name="Connecteur droit avec flèche 7"/>
            <p:cNvCxnSpPr>
              <a:stCxn id="6" idx="0"/>
            </p:cNvCxnSpPr>
            <p:nvPr/>
          </p:nvCxnSpPr>
          <p:spPr bwMode="auto">
            <a:xfrm flipV="1">
              <a:off x="4957808" y="2636913"/>
              <a:ext cx="0" cy="345524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0" name="ZoneTexte 9"/>
          <p:cNvSpPr txBox="1"/>
          <p:nvPr/>
        </p:nvSpPr>
        <p:spPr>
          <a:xfrm>
            <a:off x="340838" y="4373379"/>
            <a:ext cx="7733207" cy="415498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0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terminaison : décroissance d’un ordinal, voir cours du 11/03/2015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endParaRPr kumimoji="0" lang="fr-FR" sz="20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1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48</a:t>
            </a:fld>
            <a:endParaRPr lang="fr-FR" dirty="0"/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4211960" y="6562800"/>
            <a:ext cx="3712840" cy="365125"/>
          </a:xfrm>
        </p:spPr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13" name="Espace réservé de la date 1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502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Assertions pour la factorielle</a:t>
            </a:r>
            <a:endParaRPr lang="fr-FR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143000" y="971128"/>
            <a:ext cx="4038600" cy="5334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 sz="2400" dirty="0" err="1">
                <a:solidFill>
                  <a:schemeClr val="tx1"/>
                </a:solidFill>
              </a:rPr>
              <a:t>int</a:t>
            </a:r>
            <a:r>
              <a:rPr lang="fr-FR" altLang="fr-FR" sz="2400" dirty="0">
                <a:solidFill>
                  <a:schemeClr val="tx1"/>
                </a:solidFill>
              </a:rPr>
              <a:t> </a:t>
            </a:r>
            <a:r>
              <a:rPr lang="fr-FR" altLang="fr-FR" sz="2400" dirty="0" err="1"/>
              <a:t>fact</a:t>
            </a:r>
            <a:r>
              <a:rPr lang="fr-FR" altLang="fr-FR" sz="2400" dirty="0"/>
              <a:t> </a:t>
            </a:r>
            <a:r>
              <a:rPr lang="fr-FR" altLang="fr-FR" sz="2400" dirty="0">
                <a:solidFill>
                  <a:schemeClr val="tx1"/>
                </a:solidFill>
              </a:rPr>
              <a:t>(</a:t>
            </a:r>
            <a:r>
              <a:rPr lang="fr-FR" altLang="fr-FR" sz="2400" dirty="0" err="1"/>
              <a:t>int</a:t>
            </a:r>
            <a:r>
              <a:rPr lang="fr-FR" altLang="fr-FR" sz="2400" dirty="0">
                <a:solidFill>
                  <a:schemeClr val="tx1"/>
                </a:solidFill>
              </a:rPr>
              <a:t> </a:t>
            </a:r>
            <a:r>
              <a:rPr lang="fr-FR" altLang="fr-FR" sz="2400" dirty="0"/>
              <a:t>n</a:t>
            </a:r>
            <a:r>
              <a:rPr lang="fr-FR" altLang="fr-FR" sz="2400" dirty="0">
                <a:solidFill>
                  <a:schemeClr val="tx1"/>
                </a:solidFill>
              </a:rPr>
              <a:t>) {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 sz="2400" dirty="0">
                <a:solidFill>
                  <a:schemeClr val="accent2"/>
                </a:solidFill>
              </a:rPr>
              <a:t>  </a:t>
            </a:r>
            <a:r>
              <a:rPr lang="fr-FR" altLang="fr-FR" sz="2400" dirty="0">
                <a:solidFill>
                  <a:schemeClr val="accent1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 sz="2400" dirty="0">
                <a:solidFill>
                  <a:schemeClr val="tx1"/>
                </a:solidFill>
              </a:rPr>
              <a:t>   </a:t>
            </a:r>
            <a:r>
              <a:rPr lang="fr-FR" altLang="fr-FR" sz="2400" dirty="0" err="1">
                <a:solidFill>
                  <a:schemeClr val="tx1"/>
                </a:solidFill>
              </a:rPr>
              <a:t>int</a:t>
            </a:r>
            <a:r>
              <a:rPr lang="fr-FR" altLang="fr-FR" sz="2400" dirty="0">
                <a:solidFill>
                  <a:schemeClr val="tx1"/>
                </a:solidFill>
              </a:rPr>
              <a:t> </a:t>
            </a:r>
            <a:r>
              <a:rPr lang="fr-FR" altLang="fr-FR" sz="2400" dirty="0"/>
              <a:t>r </a:t>
            </a:r>
            <a:r>
              <a:rPr lang="fr-FR" altLang="fr-FR" sz="2400" dirty="0" smtClean="0">
                <a:solidFill>
                  <a:schemeClr val="tx1"/>
                </a:solidFill>
                <a:sym typeface="Symbol"/>
              </a:rPr>
              <a:t>=</a:t>
            </a:r>
            <a:r>
              <a:rPr lang="fr-FR" altLang="fr-FR" sz="2400" dirty="0" smtClean="0">
                <a:solidFill>
                  <a:schemeClr val="tx1"/>
                </a:solidFill>
              </a:rPr>
              <a:t> 1, </a:t>
            </a:r>
            <a:r>
              <a:rPr lang="fr-FR" altLang="fr-FR" sz="2400" dirty="0" smtClean="0"/>
              <a:t>i</a:t>
            </a:r>
            <a:r>
              <a:rPr lang="fr-FR" altLang="fr-FR" sz="2400" dirty="0" smtClean="0">
                <a:solidFill>
                  <a:schemeClr val="accent2"/>
                </a:solidFill>
              </a:rPr>
              <a:t> </a:t>
            </a:r>
            <a:r>
              <a:rPr lang="fr-FR" altLang="fr-FR" sz="2400" dirty="0" smtClean="0">
                <a:solidFill>
                  <a:schemeClr val="tx1"/>
                </a:solidFill>
                <a:sym typeface="Symbol"/>
              </a:rPr>
              <a:t>=</a:t>
            </a:r>
            <a:r>
              <a:rPr lang="fr-FR" altLang="fr-FR" sz="2400" dirty="0" smtClean="0">
                <a:solidFill>
                  <a:schemeClr val="tx1"/>
                </a:solidFill>
              </a:rPr>
              <a:t> 0 </a:t>
            </a:r>
            <a:r>
              <a:rPr lang="fr-FR" altLang="fr-FR" sz="2400" dirty="0" smtClean="0">
                <a:solidFill>
                  <a:schemeClr val="tx1"/>
                </a:solidFill>
                <a:sym typeface="Symbol"/>
              </a:rPr>
              <a:t>;</a:t>
            </a:r>
            <a:endParaRPr lang="fr-FR" altLang="fr-FR" sz="24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None/>
            </a:pPr>
            <a:endParaRPr lang="fr-FR" altLang="fr-FR" sz="2400" dirty="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 sz="2400" dirty="0" smtClean="0">
                <a:solidFill>
                  <a:schemeClr val="tx1"/>
                </a:solidFill>
              </a:rPr>
              <a:t>   </a:t>
            </a:r>
            <a:r>
              <a:rPr lang="fr-FR" altLang="fr-FR" sz="2400" dirty="0">
                <a:solidFill>
                  <a:schemeClr val="tx1"/>
                </a:solidFill>
              </a:rPr>
              <a:t>for (</a:t>
            </a:r>
            <a:r>
              <a:rPr lang="fr-FR" altLang="fr-FR" sz="2400" dirty="0"/>
              <a:t>i </a:t>
            </a:r>
            <a:r>
              <a:rPr lang="fr-FR" altLang="fr-FR" sz="2400" dirty="0" smtClean="0">
                <a:solidFill>
                  <a:schemeClr val="tx1"/>
                </a:solidFill>
                <a:sym typeface="Symbol"/>
              </a:rPr>
              <a:t>==</a:t>
            </a:r>
            <a:r>
              <a:rPr lang="fr-FR" altLang="fr-FR" sz="2400" dirty="0" smtClean="0">
                <a:solidFill>
                  <a:schemeClr val="tx1"/>
                </a:solidFill>
              </a:rPr>
              <a:t> 1; </a:t>
            </a:r>
            <a:r>
              <a:rPr lang="fr-FR" altLang="fr-FR" sz="2400" dirty="0"/>
              <a:t>i </a:t>
            </a:r>
            <a:r>
              <a:rPr lang="fr-FR" altLang="fr-FR" sz="2400" dirty="0" smtClean="0">
                <a:solidFill>
                  <a:schemeClr val="tx1"/>
                </a:solidFill>
                <a:sym typeface="Symbol"/>
              </a:rPr>
              <a:t>&lt;=</a:t>
            </a:r>
            <a:r>
              <a:rPr lang="fr-FR" altLang="fr-FR" sz="2400" dirty="0" smtClean="0">
                <a:solidFill>
                  <a:schemeClr val="tx1"/>
                </a:solidFill>
              </a:rPr>
              <a:t> </a:t>
            </a:r>
            <a:r>
              <a:rPr lang="fr-FR" altLang="fr-FR" sz="2400" dirty="0"/>
              <a:t>n</a:t>
            </a:r>
            <a:r>
              <a:rPr lang="fr-FR" altLang="fr-FR" sz="2400" dirty="0">
                <a:solidFill>
                  <a:schemeClr val="tx1"/>
                </a:solidFill>
              </a:rPr>
              <a:t>; </a:t>
            </a:r>
            <a:r>
              <a:rPr lang="fr-FR" altLang="fr-FR" sz="2400" dirty="0" smtClean="0"/>
              <a:t>i</a:t>
            </a:r>
            <a:r>
              <a:rPr lang="fr-FR" altLang="fr-FR" sz="2400" dirty="0" smtClean="0">
                <a:solidFill>
                  <a:schemeClr val="tx1"/>
                </a:solidFill>
                <a:sym typeface="Symbol"/>
              </a:rPr>
              <a:t>++</a:t>
            </a:r>
            <a:r>
              <a:rPr lang="fr-FR" altLang="fr-FR" sz="2400" dirty="0" smtClean="0">
                <a:solidFill>
                  <a:schemeClr val="tx1"/>
                </a:solidFill>
              </a:rPr>
              <a:t>) </a:t>
            </a:r>
            <a:r>
              <a:rPr lang="fr-FR" altLang="fr-FR" sz="2400" dirty="0">
                <a:solidFill>
                  <a:schemeClr val="tx1"/>
                </a:solidFill>
              </a:rPr>
              <a:t>{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None/>
            </a:pPr>
            <a:endParaRPr lang="fr-FR" altLang="fr-FR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 sz="2400" dirty="0">
                <a:solidFill>
                  <a:schemeClr val="tx1"/>
                </a:solidFill>
              </a:rPr>
              <a:t>      </a:t>
            </a:r>
            <a:r>
              <a:rPr lang="fr-FR" altLang="fr-FR" sz="2400" dirty="0"/>
              <a:t>r </a:t>
            </a:r>
            <a:r>
              <a:rPr lang="fr-FR" altLang="fr-FR" sz="2400" dirty="0" smtClean="0">
                <a:solidFill>
                  <a:schemeClr val="tx1"/>
                </a:solidFill>
                <a:sym typeface="Symbol"/>
              </a:rPr>
              <a:t>:= </a:t>
            </a:r>
            <a:r>
              <a:rPr lang="fr-FR" altLang="fr-FR" sz="2400" dirty="0" err="1" smtClean="0"/>
              <a:t>r</a:t>
            </a:r>
            <a:r>
              <a:rPr lang="fr-FR" altLang="fr-FR" sz="2400" dirty="0" err="1" smtClean="0">
                <a:solidFill>
                  <a:schemeClr val="tx1"/>
                </a:solidFill>
                <a:sym typeface="Symbol"/>
              </a:rPr>
              <a:t>∗</a:t>
            </a:r>
            <a:r>
              <a:rPr lang="fr-FR" altLang="fr-FR" sz="2400" dirty="0" err="1" smtClean="0"/>
              <a:t>i</a:t>
            </a:r>
            <a:r>
              <a:rPr lang="fr-FR" altLang="fr-FR" sz="2400" dirty="0" smtClean="0"/>
              <a:t> </a:t>
            </a:r>
            <a:r>
              <a:rPr lang="fr-FR" altLang="fr-FR" sz="2400" dirty="0" smtClean="0">
                <a:solidFill>
                  <a:schemeClr val="tx1"/>
                </a:solidFill>
                <a:sym typeface="Symbol"/>
              </a:rPr>
              <a:t>;</a:t>
            </a:r>
            <a:endParaRPr lang="fr-FR" altLang="fr-FR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 sz="2400" dirty="0">
                <a:solidFill>
                  <a:schemeClr val="tx1"/>
                </a:solidFill>
              </a:rPr>
              <a:t> </a:t>
            </a:r>
            <a:r>
              <a:rPr lang="fr-FR" altLang="fr-FR" sz="2400" dirty="0">
                <a:solidFill>
                  <a:schemeClr val="accent1"/>
                </a:solidFill>
              </a:rPr>
              <a:t>     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 sz="2400" dirty="0">
                <a:solidFill>
                  <a:schemeClr val="tx1"/>
                </a:solidFill>
              </a:rPr>
              <a:t>   }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 sz="2400" dirty="0">
                <a:solidFill>
                  <a:schemeClr val="accent1"/>
                </a:solidFill>
              </a:rPr>
              <a:t>   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 sz="2400" dirty="0">
                <a:solidFill>
                  <a:schemeClr val="tx1"/>
                </a:solidFill>
              </a:rPr>
              <a:t>   return </a:t>
            </a:r>
            <a:r>
              <a:rPr lang="fr-FR" altLang="fr-FR" sz="2400" dirty="0"/>
              <a:t>r</a:t>
            </a:r>
            <a:r>
              <a:rPr lang="fr-FR" altLang="fr-FR" sz="2400" dirty="0">
                <a:solidFill>
                  <a:schemeClr val="tx1"/>
                </a:solidFill>
              </a:rPr>
              <a:t>; </a:t>
            </a:r>
            <a:r>
              <a:rPr lang="fr-FR" altLang="fr-FR" sz="2400" dirty="0">
                <a:solidFill>
                  <a:schemeClr val="accent1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 sz="2400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142999" y="1402196"/>
            <a:ext cx="3166001" cy="509464"/>
          </a:xfrm>
          <a:prstGeom prst="rect">
            <a:avLst/>
          </a:prstGeom>
          <a:noFill/>
          <a:ln w="2857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 sz="2400" dirty="0" smtClean="0">
                <a:solidFill>
                  <a:schemeClr val="accent1"/>
                </a:solidFill>
              </a:rPr>
              <a:t>   </a:t>
            </a:r>
            <a:r>
              <a:rPr lang="fr-FR" altLang="fr-FR" sz="2400" dirty="0" smtClean="0"/>
              <a:t>n</a:t>
            </a:r>
            <a:r>
              <a:rPr lang="fr-FR" altLang="fr-FR" sz="2400" dirty="0" smtClean="0">
                <a:solidFill>
                  <a:schemeClr val="accent4"/>
                </a:solidFill>
              </a:rPr>
              <a:t> </a:t>
            </a:r>
            <a:r>
              <a:rPr lang="fr-FR" altLang="fr-FR" sz="2400" dirty="0" smtClean="0">
                <a:solidFill>
                  <a:schemeClr val="accent4"/>
                </a:solidFill>
                <a:sym typeface="Symbol" pitchFamily="18" charset="2"/>
              </a:rPr>
              <a:t>≥</a:t>
            </a:r>
            <a:r>
              <a:rPr lang="fr-FR" altLang="fr-FR" sz="2400" dirty="0" smtClean="0">
                <a:solidFill>
                  <a:schemeClr val="accent4"/>
                </a:solidFill>
              </a:rPr>
              <a:t> 0</a:t>
            </a:r>
            <a:r>
              <a:rPr lang="fr-FR" altLang="fr-FR" sz="2400" dirty="0" smtClean="0">
                <a:solidFill>
                  <a:schemeClr val="accent1"/>
                </a:solidFill>
              </a:rPr>
              <a:t> </a:t>
            </a:r>
            <a:r>
              <a:rPr lang="fr-FR" altLang="fr-FR" sz="2400" i="1" dirty="0">
                <a:solidFill>
                  <a:schemeClr val="accent2"/>
                </a:solidFill>
              </a:rPr>
              <a:t>// </a:t>
            </a:r>
            <a:r>
              <a:rPr lang="fr-FR" altLang="fr-FR" sz="2400" i="1" dirty="0" smtClean="0">
                <a:solidFill>
                  <a:schemeClr val="accent2"/>
                </a:solidFill>
              </a:rPr>
              <a:t>précondition</a:t>
            </a:r>
            <a:endParaRPr lang="fr-FR" altLang="fr-FR" sz="2400" i="1" dirty="0">
              <a:solidFill>
                <a:schemeClr val="accent2"/>
              </a:solidFill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143000" y="2304256"/>
            <a:ext cx="1102432" cy="431068"/>
          </a:xfrm>
          <a:prstGeom prst="rect">
            <a:avLst/>
          </a:prstGeom>
          <a:noFill/>
          <a:ln w="2857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 sz="2400" dirty="0" smtClean="0">
                <a:solidFill>
                  <a:schemeClr val="accent1"/>
                </a:solidFill>
              </a:rPr>
              <a:t>   </a:t>
            </a:r>
            <a:r>
              <a:rPr lang="fr-FR" altLang="fr-FR" sz="2400" dirty="0" smtClean="0"/>
              <a:t>r</a:t>
            </a:r>
            <a:r>
              <a:rPr lang="fr-FR" altLang="fr-FR" sz="2400" dirty="0" smtClean="0">
                <a:solidFill>
                  <a:schemeClr val="accent4"/>
                </a:solidFill>
              </a:rPr>
              <a:t> </a:t>
            </a:r>
            <a:r>
              <a:rPr lang="fr-FR" altLang="fr-FR" sz="2400" dirty="0" smtClean="0">
                <a:solidFill>
                  <a:schemeClr val="accent4"/>
                </a:solidFill>
                <a:sym typeface="Symbol" pitchFamily="18" charset="2"/>
              </a:rPr>
              <a:t>=</a:t>
            </a:r>
            <a:r>
              <a:rPr lang="fr-FR" altLang="fr-FR" sz="2400" dirty="0" smtClean="0">
                <a:solidFill>
                  <a:schemeClr val="accent4"/>
                </a:solidFill>
              </a:rPr>
              <a:t> </a:t>
            </a:r>
            <a:r>
              <a:rPr lang="fr-FR" altLang="fr-FR" sz="2400" dirty="0"/>
              <a:t>i</a:t>
            </a:r>
            <a:r>
              <a:rPr lang="fr-FR" altLang="fr-FR" sz="1200" dirty="0">
                <a:solidFill>
                  <a:schemeClr val="accent4"/>
                </a:solidFill>
              </a:rPr>
              <a:t> </a:t>
            </a:r>
            <a:r>
              <a:rPr lang="fr-FR" altLang="fr-FR" sz="2400" dirty="0" smtClean="0">
                <a:solidFill>
                  <a:schemeClr val="accent4"/>
                </a:solidFill>
              </a:rPr>
              <a:t>!</a:t>
            </a:r>
            <a:endParaRPr lang="fr-FR" altLang="fr-FR" sz="2400" dirty="0">
              <a:solidFill>
                <a:schemeClr val="accent4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 sz="2400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1143000" y="4040088"/>
            <a:ext cx="1375301" cy="469032"/>
          </a:xfrm>
          <a:prstGeom prst="rect">
            <a:avLst/>
          </a:prstGeom>
          <a:noFill/>
          <a:ln w="2857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 sz="2400" dirty="0"/>
              <a:t> </a:t>
            </a:r>
            <a:r>
              <a:rPr lang="fr-FR" altLang="fr-FR" sz="2400" dirty="0" smtClean="0">
                <a:solidFill>
                  <a:schemeClr val="tx1"/>
                </a:solidFill>
              </a:rPr>
              <a:t> </a:t>
            </a:r>
            <a:r>
              <a:rPr lang="fr-FR" altLang="fr-FR" sz="2400" dirty="0" smtClean="0">
                <a:solidFill>
                  <a:schemeClr val="accent1"/>
                </a:solidFill>
              </a:rPr>
              <a:t>    </a:t>
            </a:r>
            <a:r>
              <a:rPr lang="fr-FR" altLang="fr-FR" sz="2400" dirty="0" smtClean="0"/>
              <a:t>r</a:t>
            </a:r>
            <a:r>
              <a:rPr lang="fr-FR" altLang="fr-FR" sz="2400" dirty="0" smtClean="0">
                <a:solidFill>
                  <a:schemeClr val="accent4"/>
                </a:solidFill>
              </a:rPr>
              <a:t> </a:t>
            </a:r>
            <a:r>
              <a:rPr lang="fr-FR" altLang="fr-FR" sz="2400" dirty="0" smtClean="0">
                <a:solidFill>
                  <a:schemeClr val="accent4"/>
                </a:solidFill>
                <a:sym typeface="Symbol" pitchFamily="18" charset="2"/>
              </a:rPr>
              <a:t>=</a:t>
            </a:r>
            <a:r>
              <a:rPr lang="fr-FR" altLang="fr-FR" sz="2400" dirty="0" smtClean="0">
                <a:solidFill>
                  <a:schemeClr val="accent4"/>
                </a:solidFill>
              </a:rPr>
              <a:t> </a:t>
            </a:r>
            <a:r>
              <a:rPr lang="fr-FR" altLang="fr-FR" sz="2400" dirty="0"/>
              <a:t>i</a:t>
            </a:r>
            <a:r>
              <a:rPr lang="fr-FR" altLang="fr-FR" sz="1200" dirty="0">
                <a:solidFill>
                  <a:schemeClr val="accent4"/>
                </a:solidFill>
              </a:rPr>
              <a:t> </a:t>
            </a:r>
            <a:r>
              <a:rPr lang="fr-FR" altLang="fr-FR" sz="2400" dirty="0" smtClean="0">
                <a:solidFill>
                  <a:schemeClr val="accent4"/>
                </a:solidFill>
              </a:rPr>
              <a:t>!</a:t>
            </a:r>
            <a:endParaRPr lang="fr-FR" altLang="fr-FR" sz="2400" dirty="0">
              <a:solidFill>
                <a:schemeClr val="accent4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1143000" y="4914540"/>
            <a:ext cx="1916832" cy="458676"/>
          </a:xfrm>
          <a:prstGeom prst="rect">
            <a:avLst/>
          </a:prstGeom>
          <a:noFill/>
          <a:ln w="2857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 sz="2400" dirty="0" smtClean="0"/>
              <a:t>  </a:t>
            </a:r>
            <a:r>
              <a:rPr lang="fr-FR" altLang="fr-FR" sz="2400" dirty="0" smtClean="0">
                <a:solidFill>
                  <a:schemeClr val="accent4"/>
                </a:solidFill>
              </a:rPr>
              <a:t> </a:t>
            </a:r>
            <a:r>
              <a:rPr lang="fr-FR" altLang="fr-FR" sz="2400" dirty="0" smtClean="0"/>
              <a:t>r</a:t>
            </a:r>
            <a:r>
              <a:rPr lang="fr-FR" altLang="fr-FR" sz="2400" dirty="0" smtClean="0">
                <a:solidFill>
                  <a:schemeClr val="accent4"/>
                </a:solidFill>
              </a:rPr>
              <a:t> </a:t>
            </a:r>
            <a:r>
              <a:rPr lang="fr-FR" altLang="fr-FR" sz="2400" dirty="0" smtClean="0">
                <a:solidFill>
                  <a:schemeClr val="accent4"/>
                </a:solidFill>
                <a:sym typeface="Symbol" pitchFamily="18" charset="2"/>
              </a:rPr>
              <a:t>=</a:t>
            </a:r>
            <a:r>
              <a:rPr lang="fr-FR" altLang="fr-FR" sz="2400" dirty="0" smtClean="0">
                <a:solidFill>
                  <a:schemeClr val="accent4"/>
                </a:solidFill>
              </a:rPr>
              <a:t> </a:t>
            </a:r>
            <a:r>
              <a:rPr lang="fr-FR" altLang="fr-FR" sz="2400" dirty="0"/>
              <a:t>i</a:t>
            </a:r>
            <a:r>
              <a:rPr lang="fr-FR" altLang="fr-FR" sz="1200" dirty="0">
                <a:solidFill>
                  <a:schemeClr val="accent4"/>
                </a:solidFill>
              </a:rPr>
              <a:t> </a:t>
            </a:r>
            <a:r>
              <a:rPr lang="fr-FR" altLang="fr-FR" sz="2400" dirty="0">
                <a:solidFill>
                  <a:schemeClr val="accent4"/>
                </a:solidFill>
              </a:rPr>
              <a:t>!</a:t>
            </a:r>
            <a:r>
              <a:rPr lang="fr-FR" altLang="fr-FR" sz="2400" dirty="0">
                <a:solidFill>
                  <a:schemeClr val="accent3"/>
                </a:solidFill>
              </a:rPr>
              <a:t>,</a:t>
            </a:r>
            <a:r>
              <a:rPr lang="fr-FR" altLang="fr-FR" sz="2400" dirty="0">
                <a:solidFill>
                  <a:schemeClr val="accent4"/>
                </a:solidFill>
              </a:rPr>
              <a:t>  </a:t>
            </a:r>
            <a:r>
              <a:rPr lang="fr-FR" altLang="fr-FR" sz="2400" dirty="0"/>
              <a:t>i</a:t>
            </a:r>
            <a:r>
              <a:rPr lang="fr-FR" altLang="fr-FR" sz="2400" dirty="0">
                <a:solidFill>
                  <a:schemeClr val="accent4"/>
                </a:solidFill>
              </a:rPr>
              <a:t> </a:t>
            </a:r>
            <a:r>
              <a:rPr lang="fr-FR" altLang="fr-FR" sz="2400" dirty="0" smtClean="0">
                <a:solidFill>
                  <a:schemeClr val="accent4"/>
                </a:solidFill>
                <a:sym typeface="Symbol" pitchFamily="18" charset="2"/>
              </a:rPr>
              <a:t>= </a:t>
            </a:r>
            <a:r>
              <a:rPr lang="fr-FR" altLang="fr-FR" sz="2400" dirty="0" smtClean="0"/>
              <a:t>n</a:t>
            </a:r>
            <a:endParaRPr lang="fr-FR" altLang="fr-FR" sz="2400" dirty="0"/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 sz="2400" dirty="0">
                <a:solidFill>
                  <a:schemeClr val="tx1"/>
                </a:solidFill>
              </a:rPr>
              <a:t> </a:t>
            </a:r>
            <a:r>
              <a:rPr lang="fr-FR" altLang="fr-FR" sz="2400" dirty="0" smtClean="0">
                <a:solidFill>
                  <a:schemeClr val="tx1"/>
                </a:solidFill>
              </a:rPr>
              <a:t>   </a:t>
            </a:r>
            <a:endParaRPr lang="fr-FR" altLang="fr-FR" sz="2400" dirty="0">
              <a:solidFill>
                <a:schemeClr val="tx1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1143000" y="3168352"/>
            <a:ext cx="2780928" cy="469776"/>
          </a:xfrm>
          <a:prstGeom prst="rect">
            <a:avLst/>
          </a:prstGeom>
          <a:noFill/>
          <a:ln w="2857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 sz="2400" dirty="0" smtClean="0">
                <a:solidFill>
                  <a:schemeClr val="accent1"/>
                </a:solidFill>
              </a:rPr>
              <a:t>      </a:t>
            </a:r>
            <a:r>
              <a:rPr lang="fr-FR" altLang="fr-FR" sz="2400" dirty="0" smtClean="0"/>
              <a:t>r</a:t>
            </a:r>
            <a:r>
              <a:rPr lang="fr-FR" altLang="fr-FR" sz="2400" dirty="0" smtClean="0">
                <a:solidFill>
                  <a:schemeClr val="accent4"/>
                </a:solidFill>
              </a:rPr>
              <a:t> </a:t>
            </a:r>
            <a:r>
              <a:rPr lang="fr-FR" altLang="fr-FR" sz="2400" dirty="0" smtClean="0">
                <a:solidFill>
                  <a:schemeClr val="accent4"/>
                </a:solidFill>
                <a:sym typeface="Symbol" pitchFamily="18" charset="2"/>
              </a:rPr>
              <a:t>= </a:t>
            </a:r>
            <a:r>
              <a:rPr lang="fr-FR" altLang="fr-FR" sz="2400" dirty="0">
                <a:solidFill>
                  <a:schemeClr val="accent4"/>
                </a:solidFill>
              </a:rPr>
              <a:t>(</a:t>
            </a:r>
            <a:r>
              <a:rPr lang="fr-FR" altLang="fr-FR" sz="2400" dirty="0" smtClean="0"/>
              <a:t>i</a:t>
            </a:r>
            <a:r>
              <a:rPr lang="fr-FR" altLang="fr-FR" sz="2400" dirty="0" smtClean="0">
                <a:solidFill>
                  <a:schemeClr val="accent4"/>
                </a:solidFill>
                <a:sym typeface="Symbol" pitchFamily="18" charset="2"/>
              </a:rPr>
              <a:t>−</a:t>
            </a:r>
            <a:r>
              <a:rPr lang="fr-FR" altLang="fr-FR" sz="2400" dirty="0" smtClean="0">
                <a:solidFill>
                  <a:schemeClr val="accent4"/>
                </a:solidFill>
              </a:rPr>
              <a:t>1</a:t>
            </a:r>
            <a:r>
              <a:rPr lang="fr-FR" altLang="fr-FR" sz="2400" dirty="0">
                <a:solidFill>
                  <a:schemeClr val="accent4"/>
                </a:solidFill>
              </a:rPr>
              <a:t>)</a:t>
            </a:r>
            <a:r>
              <a:rPr lang="fr-FR" altLang="fr-FR" sz="1200" dirty="0">
                <a:solidFill>
                  <a:schemeClr val="accent4"/>
                </a:solidFill>
              </a:rPr>
              <a:t> </a:t>
            </a:r>
            <a:r>
              <a:rPr lang="fr-FR" altLang="fr-FR" sz="2400" dirty="0">
                <a:solidFill>
                  <a:schemeClr val="accent4"/>
                </a:solidFill>
              </a:rPr>
              <a:t>! 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6112664" y="2318790"/>
            <a:ext cx="8345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altLang="fr-FR" sz="2400" dirty="0"/>
              <a:t>r</a:t>
            </a:r>
            <a:r>
              <a:rPr lang="fr-FR" altLang="fr-FR" sz="2400" dirty="0">
                <a:solidFill>
                  <a:schemeClr val="accent4"/>
                </a:solidFill>
              </a:rPr>
              <a:t> </a:t>
            </a:r>
            <a:r>
              <a:rPr lang="fr-FR" altLang="fr-FR" sz="2400" dirty="0" smtClean="0">
                <a:solidFill>
                  <a:schemeClr val="accent4"/>
                </a:solidFill>
                <a:sym typeface="Symbol" pitchFamily="18" charset="2"/>
              </a:rPr>
              <a:t>=</a:t>
            </a:r>
            <a:r>
              <a:rPr lang="fr-FR" altLang="fr-FR" sz="2400" dirty="0" smtClean="0">
                <a:solidFill>
                  <a:schemeClr val="accent4"/>
                </a:solidFill>
              </a:rPr>
              <a:t> </a:t>
            </a:r>
            <a:r>
              <a:rPr lang="fr-FR" altLang="fr-FR" sz="2400" dirty="0"/>
              <a:t>i</a:t>
            </a:r>
            <a:r>
              <a:rPr lang="fr-FR" altLang="fr-FR" sz="1200" dirty="0">
                <a:solidFill>
                  <a:schemeClr val="accent4"/>
                </a:solidFill>
              </a:rPr>
              <a:t> </a:t>
            </a:r>
            <a:r>
              <a:rPr lang="fr-FR" altLang="fr-FR" sz="2400" dirty="0">
                <a:solidFill>
                  <a:schemeClr val="accent4"/>
                </a:solidFill>
              </a:rPr>
              <a:t>! </a:t>
            </a:r>
            <a:r>
              <a:rPr lang="fr-FR" altLang="fr-FR" sz="2400" dirty="0">
                <a:solidFill>
                  <a:schemeClr val="accent1"/>
                </a:solidFill>
              </a:rPr>
              <a:t> </a:t>
            </a:r>
            <a:endParaRPr lang="fr-FR" altLang="fr-FR" sz="2400" dirty="0">
              <a:solidFill>
                <a:schemeClr val="tx1"/>
              </a:solidFill>
            </a:endParaRPr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 flipH="1" flipV="1">
            <a:off x="2245432" y="2519790"/>
            <a:ext cx="3854269" cy="51538"/>
          </a:xfrm>
          <a:prstGeom prst="line">
            <a:avLst/>
          </a:prstGeom>
          <a:noFill/>
          <a:ln w="19050">
            <a:solidFill>
              <a:schemeClr val="accent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fr-FR"/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 flipH="1">
            <a:off x="2518301" y="2571328"/>
            <a:ext cx="3581398" cy="1703276"/>
          </a:xfrm>
          <a:prstGeom prst="line">
            <a:avLst/>
          </a:prstGeom>
          <a:noFill/>
          <a:ln w="19050">
            <a:solidFill>
              <a:schemeClr val="accent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fr-FR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 flipH="1">
            <a:off x="2101415" y="2571328"/>
            <a:ext cx="3998285" cy="2343212"/>
          </a:xfrm>
          <a:prstGeom prst="line">
            <a:avLst/>
          </a:prstGeom>
          <a:noFill/>
          <a:ln w="19050">
            <a:solidFill>
              <a:schemeClr val="accent3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6112664" y="1916879"/>
            <a:ext cx="2771913" cy="481222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none" tIns="46800" rtlCol="0" anchor="ctr" anchorCtr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invariant de boucle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</p:txBody>
      </p:sp>
      <p:sp>
        <p:nvSpPr>
          <p:cNvPr id="21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49</a:t>
            </a:fld>
            <a:endParaRPr lang="fr-FR" dirty="0"/>
          </a:p>
        </p:txBody>
      </p:sp>
      <p:sp>
        <p:nvSpPr>
          <p:cNvPr id="22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4211960" y="6562800"/>
            <a:ext cx="3712840" cy="365125"/>
          </a:xfrm>
        </p:spPr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23" name="Espace réservé de la date 1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473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0" grpId="0" animBg="1"/>
      <p:bldP spid="25" grpId="0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4588" y="4495800"/>
            <a:ext cx="17399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304800" y="374201"/>
            <a:ext cx="8610600" cy="1924116"/>
          </a:xfrm>
        </p:spPr>
        <p:txBody>
          <a:bodyPr/>
          <a:lstStyle/>
          <a:p>
            <a:r>
              <a:rPr lang="fr-FR" dirty="0" smtClean="0"/>
              <a:t>Bug de la Sony (fat) PS3, 1</a:t>
            </a:r>
            <a:r>
              <a:rPr lang="fr-FR" baseline="30000" dirty="0" smtClean="0"/>
              <a:t>er</a:t>
            </a:r>
            <a:r>
              <a:rPr lang="fr-FR" dirty="0" smtClean="0"/>
              <a:t> mars 2010</a:t>
            </a:r>
          </a:p>
          <a:p>
            <a:pPr lvl="1">
              <a:spcBef>
                <a:spcPts val="300"/>
              </a:spcBef>
            </a:pPr>
            <a:r>
              <a:rPr lang="fr-FR" dirty="0" smtClean="0"/>
              <a:t> bug dans le firmware d’un processeur auxiliaire</a:t>
            </a:r>
          </a:p>
          <a:p>
            <a:pPr lvl="1">
              <a:spcBef>
                <a:spcPts val="300"/>
              </a:spcBef>
            </a:pP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smtClean="0"/>
              <a:t>date </a:t>
            </a:r>
            <a:r>
              <a:rPr lang="fr-FR" dirty="0" smtClean="0">
                <a:sym typeface="Symbol"/>
              </a:rPr>
              <a:t>→ 1</a:t>
            </a:r>
            <a:r>
              <a:rPr lang="fr-FR" baseline="30000" dirty="0" smtClean="0">
                <a:sym typeface="Symbol"/>
              </a:rPr>
              <a:t>e</a:t>
            </a:r>
            <a:r>
              <a:rPr lang="fr-FR" dirty="0" smtClean="0">
                <a:sym typeface="Symbol"/>
              </a:rPr>
              <a:t> janvier 2000 </a:t>
            </a:r>
          </a:p>
          <a:p>
            <a:pPr lvl="1">
              <a:spcBef>
                <a:spcPts val="300"/>
              </a:spcBef>
            </a:pPr>
            <a:r>
              <a:rPr lang="fr-FR" dirty="0" smtClean="0">
                <a:solidFill>
                  <a:schemeClr val="accent1"/>
                </a:solidFill>
                <a:sym typeface="Symbol"/>
              </a:rPr>
              <a:t> état des jeux inaccessible ou inconsistant etc.</a:t>
            </a:r>
          </a:p>
          <a:p>
            <a:pPr lvl="1">
              <a:spcBef>
                <a:spcPts val="300"/>
              </a:spcBef>
            </a:pPr>
            <a:r>
              <a:rPr lang="fr-FR" dirty="0" smtClean="0">
                <a:sym typeface="Symbol"/>
              </a:rPr>
              <a:t> problème connu et déjà corrigé ailleurs !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43110" y="2667000"/>
            <a:ext cx="6345006" cy="543577"/>
          </a:xfrm>
          <a:prstGeom prst="rect">
            <a:avLst/>
          </a:prstGeom>
          <a:noFill/>
          <a:ln w="28575" cmpd="sng">
            <a:solidFill>
              <a:schemeClr val="accent1"/>
            </a:solidFill>
          </a:ln>
        </p:spPr>
        <p:txBody>
          <a:bodyPr wrap="none" tIns="46800" bIns="54000" rtlCol="0" anchor="ctr" anchorCtr="0">
            <a:spAutoFit/>
          </a:bodyPr>
          <a:lstStyle/>
          <a:p>
            <a:pPr algn="ctr">
              <a:buNone/>
            </a:pPr>
            <a:r>
              <a:rPr lang="fr-FR" sz="2800" dirty="0" err="1" smtClean="0"/>
              <a:t>Fix</a:t>
            </a:r>
            <a:r>
              <a:rPr lang="fr-FR" sz="2800" dirty="0" smtClean="0"/>
              <a:t>: enlever la batterie ou attendre 24h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133600"/>
            <a:ext cx="1752600" cy="161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contenu 5"/>
          <p:cNvSpPr txBox="1">
            <a:spLocks/>
          </p:cNvSpPr>
          <p:nvPr/>
        </p:nvSpPr>
        <p:spPr>
          <a:xfrm>
            <a:off x="304800" y="3733800"/>
            <a:ext cx="8610600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168" marR="0" lvl="0" indent="-201168" algn="l" defTabSz="914400" rtl="0" eaLnBrk="1" fontAlgn="base" latinLnBrk="0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Bugs de l’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iPhone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2010 / 2011</a:t>
            </a:r>
            <a:endParaRPr kumimoji="0" lang="fr-F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201168" algn="l" defTabSz="914400" rtl="0" eaLnBrk="1" fontAlgn="base" latinLnBrk="0" hangingPunct="1">
              <a:lnSpc>
                <a:spcPct val="105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 heure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 d’hiver</a:t>
            </a:r>
            <a:r>
              <a:rPr lang="fr-FR" sz="2400" kern="0" dirty="0" smtClean="0">
                <a:solidFill>
                  <a:schemeClr val="tx2"/>
                </a:solidFill>
                <a:latin typeface="+mn-lt"/>
              </a:rPr>
              <a:t> 2010 : décalage automatique de l’heure,</a:t>
            </a:r>
          </a:p>
          <a:p>
            <a:pPr marL="457200" marR="0" lvl="1" indent="-201168" algn="l" defTabSz="914400" rtl="0" eaLnBrk="1" fontAlgn="base" latinLnBrk="0" hangingPunct="1">
              <a:lnSpc>
                <a:spcPct val="105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t>mais aussi 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t>de l’heure interne du 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t>réveil ! </a:t>
            </a:r>
          </a:p>
          <a:p>
            <a:pPr marL="457200" marR="0" lvl="1" indent="-201168" algn="l" defTabSz="914400" rtl="0" eaLnBrk="1" fontAlgn="base" latinLnBrk="0" hangingPunct="1">
              <a:lnSpc>
                <a:spcPct val="105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fr-FR" sz="2400" kern="0" dirty="0" smtClean="0">
                <a:solidFill>
                  <a:schemeClr val="tx2"/>
                </a:solidFill>
                <a:latin typeface="+mn-lt"/>
              </a:rPr>
              <a:t> 1er janvier 2011 : </a:t>
            </a:r>
            <a:r>
              <a:rPr lang="fr-FR" sz="2400" kern="0" dirty="0" smtClean="0">
                <a:solidFill>
                  <a:schemeClr val="accent1"/>
                </a:solidFill>
                <a:latin typeface="+mn-lt"/>
              </a:rPr>
              <a:t>réveil pas à la bonne heure</a:t>
            </a:r>
            <a:endParaRPr kumimoji="0" lang="fr-FR" sz="2400" b="0" i="0" u="none" strike="noStrike" kern="0" cap="none" spc="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sym typeface="Symbol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836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Contrat pour la factorielle</a:t>
            </a:r>
            <a:endParaRPr lang="fr-FR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143000" y="971128"/>
            <a:ext cx="4038600" cy="5334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 sz="2400" dirty="0" err="1">
                <a:solidFill>
                  <a:schemeClr val="tx1"/>
                </a:solidFill>
              </a:rPr>
              <a:t>int</a:t>
            </a:r>
            <a:r>
              <a:rPr lang="fr-FR" altLang="fr-FR" sz="2400" dirty="0">
                <a:solidFill>
                  <a:schemeClr val="tx1"/>
                </a:solidFill>
              </a:rPr>
              <a:t> </a:t>
            </a:r>
            <a:r>
              <a:rPr lang="fr-FR" altLang="fr-FR" sz="2400" dirty="0" err="1"/>
              <a:t>fact</a:t>
            </a:r>
            <a:r>
              <a:rPr lang="fr-FR" altLang="fr-FR" sz="2400" dirty="0"/>
              <a:t> </a:t>
            </a:r>
            <a:r>
              <a:rPr lang="fr-FR" altLang="fr-FR" sz="2400" dirty="0">
                <a:solidFill>
                  <a:schemeClr val="tx1"/>
                </a:solidFill>
              </a:rPr>
              <a:t>(</a:t>
            </a:r>
            <a:r>
              <a:rPr lang="fr-FR" altLang="fr-FR" sz="2400" dirty="0" err="1"/>
              <a:t>int</a:t>
            </a:r>
            <a:r>
              <a:rPr lang="fr-FR" altLang="fr-FR" sz="2400" dirty="0">
                <a:solidFill>
                  <a:schemeClr val="tx1"/>
                </a:solidFill>
              </a:rPr>
              <a:t> </a:t>
            </a:r>
            <a:r>
              <a:rPr lang="fr-FR" altLang="fr-FR" sz="2400" dirty="0"/>
              <a:t>n</a:t>
            </a:r>
            <a:r>
              <a:rPr lang="fr-FR" altLang="fr-FR" sz="2400" dirty="0">
                <a:solidFill>
                  <a:schemeClr val="tx1"/>
                </a:solidFill>
              </a:rPr>
              <a:t>) {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 sz="2400" dirty="0">
                <a:solidFill>
                  <a:schemeClr val="accent2"/>
                </a:solidFill>
              </a:rPr>
              <a:t>  </a:t>
            </a:r>
            <a:r>
              <a:rPr lang="fr-FR" altLang="fr-FR" sz="2400" dirty="0">
                <a:solidFill>
                  <a:schemeClr val="accent1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 sz="2400" dirty="0">
                <a:solidFill>
                  <a:schemeClr val="tx1"/>
                </a:solidFill>
              </a:rPr>
              <a:t>   </a:t>
            </a:r>
            <a:r>
              <a:rPr lang="fr-FR" altLang="fr-FR" sz="2400" dirty="0" err="1">
                <a:solidFill>
                  <a:schemeClr val="tx1"/>
                </a:solidFill>
              </a:rPr>
              <a:t>int</a:t>
            </a:r>
            <a:r>
              <a:rPr lang="fr-FR" altLang="fr-FR" sz="2400" dirty="0">
                <a:solidFill>
                  <a:schemeClr val="tx1"/>
                </a:solidFill>
              </a:rPr>
              <a:t> </a:t>
            </a:r>
            <a:r>
              <a:rPr lang="fr-FR" altLang="fr-FR" sz="2400" dirty="0"/>
              <a:t>r </a:t>
            </a:r>
            <a:r>
              <a:rPr lang="fr-FR" altLang="fr-FR" sz="2400" dirty="0" smtClean="0">
                <a:solidFill>
                  <a:schemeClr val="tx1"/>
                </a:solidFill>
                <a:sym typeface="Symbol"/>
              </a:rPr>
              <a:t>=</a:t>
            </a:r>
            <a:r>
              <a:rPr lang="fr-FR" altLang="fr-FR" sz="2400" dirty="0" smtClean="0">
                <a:solidFill>
                  <a:schemeClr val="tx1"/>
                </a:solidFill>
              </a:rPr>
              <a:t> 1, </a:t>
            </a:r>
            <a:r>
              <a:rPr lang="fr-FR" altLang="fr-FR" sz="2400" dirty="0" smtClean="0"/>
              <a:t>i</a:t>
            </a:r>
            <a:r>
              <a:rPr lang="fr-FR" altLang="fr-FR" sz="2400" dirty="0" smtClean="0">
                <a:solidFill>
                  <a:schemeClr val="accent2"/>
                </a:solidFill>
              </a:rPr>
              <a:t> </a:t>
            </a:r>
            <a:r>
              <a:rPr lang="fr-FR" altLang="fr-FR" sz="2400" dirty="0" smtClean="0">
                <a:solidFill>
                  <a:schemeClr val="tx1"/>
                </a:solidFill>
                <a:sym typeface="Symbol"/>
              </a:rPr>
              <a:t>=</a:t>
            </a:r>
            <a:r>
              <a:rPr lang="fr-FR" altLang="fr-FR" sz="2400" dirty="0" smtClean="0">
                <a:solidFill>
                  <a:schemeClr val="tx1"/>
                </a:solidFill>
              </a:rPr>
              <a:t> 0 </a:t>
            </a:r>
            <a:r>
              <a:rPr lang="fr-FR" altLang="fr-FR" sz="2400" dirty="0" smtClean="0">
                <a:solidFill>
                  <a:schemeClr val="tx1"/>
                </a:solidFill>
                <a:sym typeface="Symbol"/>
              </a:rPr>
              <a:t>;</a:t>
            </a:r>
            <a:endParaRPr lang="fr-FR" altLang="fr-FR" sz="24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None/>
            </a:pPr>
            <a:endParaRPr lang="fr-FR" altLang="fr-FR" sz="2400" dirty="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 sz="2400" dirty="0" smtClean="0">
                <a:solidFill>
                  <a:schemeClr val="tx1"/>
                </a:solidFill>
              </a:rPr>
              <a:t>   </a:t>
            </a:r>
            <a:r>
              <a:rPr lang="fr-FR" altLang="fr-FR" sz="2400" dirty="0">
                <a:solidFill>
                  <a:schemeClr val="tx1"/>
                </a:solidFill>
              </a:rPr>
              <a:t>for (</a:t>
            </a:r>
            <a:r>
              <a:rPr lang="fr-FR" altLang="fr-FR" sz="2400" dirty="0"/>
              <a:t>i </a:t>
            </a:r>
            <a:r>
              <a:rPr lang="fr-FR" altLang="fr-FR" sz="2400" dirty="0" smtClean="0">
                <a:solidFill>
                  <a:schemeClr val="tx1"/>
                </a:solidFill>
                <a:sym typeface="Symbol"/>
              </a:rPr>
              <a:t>==</a:t>
            </a:r>
            <a:r>
              <a:rPr lang="fr-FR" altLang="fr-FR" sz="2400" dirty="0" smtClean="0">
                <a:solidFill>
                  <a:schemeClr val="tx1"/>
                </a:solidFill>
              </a:rPr>
              <a:t> 1; </a:t>
            </a:r>
            <a:r>
              <a:rPr lang="fr-FR" altLang="fr-FR" sz="2400" dirty="0"/>
              <a:t>i </a:t>
            </a:r>
            <a:r>
              <a:rPr lang="fr-FR" altLang="fr-FR" sz="2400" dirty="0" smtClean="0">
                <a:solidFill>
                  <a:schemeClr val="tx1"/>
                </a:solidFill>
                <a:sym typeface="Symbol"/>
              </a:rPr>
              <a:t>&lt;=</a:t>
            </a:r>
            <a:r>
              <a:rPr lang="fr-FR" altLang="fr-FR" sz="2400" dirty="0" smtClean="0">
                <a:solidFill>
                  <a:schemeClr val="tx1"/>
                </a:solidFill>
              </a:rPr>
              <a:t> </a:t>
            </a:r>
            <a:r>
              <a:rPr lang="fr-FR" altLang="fr-FR" sz="2400" dirty="0"/>
              <a:t>n</a:t>
            </a:r>
            <a:r>
              <a:rPr lang="fr-FR" altLang="fr-FR" sz="2400" dirty="0">
                <a:solidFill>
                  <a:schemeClr val="tx1"/>
                </a:solidFill>
              </a:rPr>
              <a:t>; </a:t>
            </a:r>
            <a:r>
              <a:rPr lang="fr-FR" altLang="fr-FR" sz="2400" dirty="0" smtClean="0"/>
              <a:t>i</a:t>
            </a:r>
            <a:r>
              <a:rPr lang="fr-FR" altLang="fr-FR" sz="2400" dirty="0" smtClean="0">
                <a:solidFill>
                  <a:schemeClr val="tx1"/>
                </a:solidFill>
                <a:sym typeface="Symbol"/>
              </a:rPr>
              <a:t>++</a:t>
            </a:r>
            <a:r>
              <a:rPr lang="fr-FR" altLang="fr-FR" sz="2400" dirty="0" smtClean="0">
                <a:solidFill>
                  <a:schemeClr val="tx1"/>
                </a:solidFill>
              </a:rPr>
              <a:t>) </a:t>
            </a:r>
            <a:r>
              <a:rPr lang="fr-FR" altLang="fr-FR" sz="2400" dirty="0">
                <a:solidFill>
                  <a:schemeClr val="tx1"/>
                </a:solidFill>
              </a:rPr>
              <a:t>{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None/>
            </a:pPr>
            <a:endParaRPr lang="fr-FR" altLang="fr-FR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 sz="2400" dirty="0">
                <a:solidFill>
                  <a:schemeClr val="tx1"/>
                </a:solidFill>
              </a:rPr>
              <a:t>      </a:t>
            </a:r>
            <a:r>
              <a:rPr lang="fr-FR" altLang="fr-FR" sz="2400" dirty="0"/>
              <a:t>r </a:t>
            </a:r>
            <a:r>
              <a:rPr lang="fr-FR" altLang="fr-FR" sz="2400" dirty="0" smtClean="0">
                <a:solidFill>
                  <a:schemeClr val="tx1"/>
                </a:solidFill>
                <a:sym typeface="Symbol"/>
              </a:rPr>
              <a:t>:= </a:t>
            </a:r>
            <a:r>
              <a:rPr lang="fr-FR" altLang="fr-FR" sz="2400" dirty="0" err="1" smtClean="0"/>
              <a:t>r</a:t>
            </a:r>
            <a:r>
              <a:rPr lang="fr-FR" altLang="fr-FR" sz="2400" dirty="0" err="1" smtClean="0">
                <a:solidFill>
                  <a:schemeClr val="tx1"/>
                </a:solidFill>
                <a:sym typeface="Symbol"/>
              </a:rPr>
              <a:t>∗</a:t>
            </a:r>
            <a:r>
              <a:rPr lang="fr-FR" altLang="fr-FR" sz="2400" dirty="0" err="1" smtClean="0"/>
              <a:t>i</a:t>
            </a:r>
            <a:r>
              <a:rPr lang="fr-FR" altLang="fr-FR" sz="2400" dirty="0" smtClean="0"/>
              <a:t> </a:t>
            </a:r>
            <a:r>
              <a:rPr lang="fr-FR" altLang="fr-FR" sz="2400" dirty="0" smtClean="0">
                <a:solidFill>
                  <a:schemeClr val="tx1"/>
                </a:solidFill>
                <a:sym typeface="Symbol"/>
              </a:rPr>
              <a:t>;</a:t>
            </a:r>
            <a:endParaRPr lang="fr-FR" altLang="fr-FR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 sz="2400" dirty="0">
                <a:solidFill>
                  <a:schemeClr val="tx1"/>
                </a:solidFill>
              </a:rPr>
              <a:t> </a:t>
            </a:r>
            <a:r>
              <a:rPr lang="fr-FR" altLang="fr-FR" sz="2400" dirty="0">
                <a:solidFill>
                  <a:schemeClr val="accent1"/>
                </a:solidFill>
              </a:rPr>
              <a:t>     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 sz="2400" dirty="0">
                <a:solidFill>
                  <a:schemeClr val="tx1"/>
                </a:solidFill>
              </a:rPr>
              <a:t>   }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 sz="2400" dirty="0">
                <a:solidFill>
                  <a:schemeClr val="accent1"/>
                </a:solidFill>
              </a:rPr>
              <a:t>   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 sz="2400" dirty="0">
                <a:solidFill>
                  <a:schemeClr val="tx1"/>
                </a:solidFill>
              </a:rPr>
              <a:t>   return </a:t>
            </a:r>
            <a:r>
              <a:rPr lang="fr-FR" altLang="fr-FR" sz="2400" dirty="0"/>
              <a:t>r</a:t>
            </a:r>
            <a:r>
              <a:rPr lang="fr-FR" altLang="fr-FR" sz="2400" dirty="0">
                <a:solidFill>
                  <a:schemeClr val="tx1"/>
                </a:solidFill>
              </a:rPr>
              <a:t>; </a:t>
            </a:r>
            <a:r>
              <a:rPr lang="fr-FR" altLang="fr-FR" sz="2400" dirty="0">
                <a:solidFill>
                  <a:schemeClr val="accent1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 sz="2400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142999" y="1402196"/>
            <a:ext cx="3166001" cy="509464"/>
          </a:xfrm>
          <a:prstGeom prst="rect">
            <a:avLst/>
          </a:prstGeom>
          <a:noFill/>
          <a:ln w="2857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 sz="2400" dirty="0" smtClean="0">
                <a:solidFill>
                  <a:schemeClr val="accent1"/>
                </a:solidFill>
              </a:rPr>
              <a:t>   </a:t>
            </a:r>
            <a:r>
              <a:rPr lang="fr-FR" altLang="fr-FR" sz="2400" dirty="0" smtClean="0"/>
              <a:t>n</a:t>
            </a:r>
            <a:r>
              <a:rPr lang="fr-FR" altLang="fr-FR" sz="2400" dirty="0" smtClean="0">
                <a:solidFill>
                  <a:schemeClr val="accent4"/>
                </a:solidFill>
              </a:rPr>
              <a:t> </a:t>
            </a:r>
            <a:r>
              <a:rPr lang="fr-FR" altLang="fr-FR" sz="2400" dirty="0" smtClean="0">
                <a:solidFill>
                  <a:schemeClr val="accent4"/>
                </a:solidFill>
                <a:sym typeface="Symbol" pitchFamily="18" charset="2"/>
              </a:rPr>
              <a:t>≥</a:t>
            </a:r>
            <a:r>
              <a:rPr lang="fr-FR" altLang="fr-FR" sz="2400" dirty="0" smtClean="0">
                <a:solidFill>
                  <a:schemeClr val="accent4"/>
                </a:solidFill>
              </a:rPr>
              <a:t> 0</a:t>
            </a:r>
            <a:r>
              <a:rPr lang="fr-FR" altLang="fr-FR" sz="2400" dirty="0" smtClean="0">
                <a:solidFill>
                  <a:schemeClr val="accent1"/>
                </a:solidFill>
              </a:rPr>
              <a:t> </a:t>
            </a:r>
            <a:r>
              <a:rPr lang="fr-FR" altLang="fr-FR" sz="2400" i="1" dirty="0">
                <a:solidFill>
                  <a:schemeClr val="accent2"/>
                </a:solidFill>
              </a:rPr>
              <a:t>// </a:t>
            </a:r>
            <a:r>
              <a:rPr lang="fr-FR" altLang="fr-FR" sz="2400" i="1" dirty="0" smtClean="0">
                <a:solidFill>
                  <a:schemeClr val="accent2"/>
                </a:solidFill>
              </a:rPr>
              <a:t>précondition</a:t>
            </a:r>
            <a:endParaRPr lang="fr-FR" altLang="fr-FR" sz="2400" i="1" dirty="0">
              <a:solidFill>
                <a:schemeClr val="accent2"/>
              </a:solidFill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143000" y="2304256"/>
            <a:ext cx="1102432" cy="431068"/>
          </a:xfrm>
          <a:prstGeom prst="rect">
            <a:avLst/>
          </a:prstGeom>
          <a:noFill/>
          <a:ln w="2857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 sz="2400" dirty="0" smtClean="0">
                <a:solidFill>
                  <a:schemeClr val="accent1"/>
                </a:solidFill>
              </a:rPr>
              <a:t>   </a:t>
            </a:r>
            <a:r>
              <a:rPr lang="fr-FR" altLang="fr-FR" sz="2400" dirty="0" smtClean="0"/>
              <a:t>r</a:t>
            </a:r>
            <a:r>
              <a:rPr lang="fr-FR" altLang="fr-FR" sz="2400" dirty="0" smtClean="0">
                <a:solidFill>
                  <a:schemeClr val="accent4"/>
                </a:solidFill>
              </a:rPr>
              <a:t> </a:t>
            </a:r>
            <a:r>
              <a:rPr lang="fr-FR" altLang="fr-FR" sz="2400" dirty="0" smtClean="0">
                <a:solidFill>
                  <a:schemeClr val="accent4"/>
                </a:solidFill>
                <a:sym typeface="Symbol" pitchFamily="18" charset="2"/>
              </a:rPr>
              <a:t>=</a:t>
            </a:r>
            <a:r>
              <a:rPr lang="fr-FR" altLang="fr-FR" sz="2400" dirty="0" smtClean="0">
                <a:solidFill>
                  <a:schemeClr val="accent4"/>
                </a:solidFill>
              </a:rPr>
              <a:t> </a:t>
            </a:r>
            <a:r>
              <a:rPr lang="fr-FR" altLang="fr-FR" sz="2400" dirty="0"/>
              <a:t>i</a:t>
            </a:r>
            <a:r>
              <a:rPr lang="fr-FR" altLang="fr-FR" sz="1200" dirty="0">
                <a:solidFill>
                  <a:schemeClr val="accent4"/>
                </a:solidFill>
              </a:rPr>
              <a:t> </a:t>
            </a:r>
            <a:r>
              <a:rPr lang="fr-FR" altLang="fr-FR" sz="2400" dirty="0" smtClean="0">
                <a:solidFill>
                  <a:schemeClr val="accent4"/>
                </a:solidFill>
              </a:rPr>
              <a:t>!</a:t>
            </a:r>
            <a:endParaRPr lang="fr-FR" altLang="fr-FR" sz="2400" dirty="0">
              <a:solidFill>
                <a:schemeClr val="accent4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 sz="2400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1143000" y="4040088"/>
            <a:ext cx="1375301" cy="469032"/>
          </a:xfrm>
          <a:prstGeom prst="rect">
            <a:avLst/>
          </a:prstGeom>
          <a:noFill/>
          <a:ln w="2857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 sz="2400" dirty="0"/>
              <a:t> </a:t>
            </a:r>
            <a:r>
              <a:rPr lang="fr-FR" altLang="fr-FR" sz="2400" dirty="0" smtClean="0">
                <a:solidFill>
                  <a:schemeClr val="tx1"/>
                </a:solidFill>
              </a:rPr>
              <a:t> </a:t>
            </a:r>
            <a:r>
              <a:rPr lang="fr-FR" altLang="fr-FR" sz="2400" dirty="0" smtClean="0">
                <a:solidFill>
                  <a:schemeClr val="accent1"/>
                </a:solidFill>
              </a:rPr>
              <a:t>    </a:t>
            </a:r>
            <a:r>
              <a:rPr lang="fr-FR" altLang="fr-FR" sz="2400" dirty="0" smtClean="0"/>
              <a:t>r</a:t>
            </a:r>
            <a:r>
              <a:rPr lang="fr-FR" altLang="fr-FR" sz="2400" dirty="0" smtClean="0">
                <a:solidFill>
                  <a:schemeClr val="accent4"/>
                </a:solidFill>
              </a:rPr>
              <a:t> </a:t>
            </a:r>
            <a:r>
              <a:rPr lang="fr-FR" altLang="fr-FR" sz="2400" dirty="0" smtClean="0">
                <a:solidFill>
                  <a:schemeClr val="accent4"/>
                </a:solidFill>
                <a:sym typeface="Symbol" pitchFamily="18" charset="2"/>
              </a:rPr>
              <a:t>=</a:t>
            </a:r>
            <a:r>
              <a:rPr lang="fr-FR" altLang="fr-FR" sz="2400" dirty="0" smtClean="0">
                <a:solidFill>
                  <a:schemeClr val="accent4"/>
                </a:solidFill>
              </a:rPr>
              <a:t> </a:t>
            </a:r>
            <a:r>
              <a:rPr lang="fr-FR" altLang="fr-FR" sz="2400" dirty="0"/>
              <a:t>i</a:t>
            </a:r>
            <a:r>
              <a:rPr lang="fr-FR" altLang="fr-FR" sz="1200" dirty="0">
                <a:solidFill>
                  <a:schemeClr val="accent4"/>
                </a:solidFill>
              </a:rPr>
              <a:t> </a:t>
            </a:r>
            <a:r>
              <a:rPr lang="fr-FR" altLang="fr-FR" sz="2400" dirty="0" smtClean="0">
                <a:solidFill>
                  <a:schemeClr val="accent4"/>
                </a:solidFill>
              </a:rPr>
              <a:t>!</a:t>
            </a:r>
            <a:endParaRPr lang="fr-FR" altLang="fr-FR" sz="2400" dirty="0">
              <a:solidFill>
                <a:schemeClr val="accent4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1143000" y="4914540"/>
            <a:ext cx="1916832" cy="458676"/>
          </a:xfrm>
          <a:prstGeom prst="rect">
            <a:avLst/>
          </a:prstGeom>
          <a:noFill/>
          <a:ln w="2857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 sz="2400" dirty="0" smtClean="0"/>
              <a:t>  </a:t>
            </a:r>
            <a:r>
              <a:rPr lang="fr-FR" altLang="fr-FR" sz="2400" dirty="0" smtClean="0">
                <a:solidFill>
                  <a:schemeClr val="accent4"/>
                </a:solidFill>
              </a:rPr>
              <a:t> </a:t>
            </a:r>
            <a:r>
              <a:rPr lang="fr-FR" altLang="fr-FR" sz="2400" dirty="0" smtClean="0"/>
              <a:t>r</a:t>
            </a:r>
            <a:r>
              <a:rPr lang="fr-FR" altLang="fr-FR" sz="2400" dirty="0" smtClean="0">
                <a:solidFill>
                  <a:schemeClr val="accent4"/>
                </a:solidFill>
              </a:rPr>
              <a:t> </a:t>
            </a:r>
            <a:r>
              <a:rPr lang="fr-FR" altLang="fr-FR" sz="2400" dirty="0" smtClean="0">
                <a:solidFill>
                  <a:schemeClr val="accent4"/>
                </a:solidFill>
                <a:sym typeface="Symbol" pitchFamily="18" charset="2"/>
              </a:rPr>
              <a:t>=</a:t>
            </a:r>
            <a:r>
              <a:rPr lang="fr-FR" altLang="fr-FR" sz="2400" dirty="0" smtClean="0">
                <a:solidFill>
                  <a:schemeClr val="accent4"/>
                </a:solidFill>
              </a:rPr>
              <a:t> </a:t>
            </a:r>
            <a:r>
              <a:rPr lang="fr-FR" altLang="fr-FR" sz="2400" dirty="0"/>
              <a:t>i</a:t>
            </a:r>
            <a:r>
              <a:rPr lang="fr-FR" altLang="fr-FR" sz="1200" dirty="0">
                <a:solidFill>
                  <a:schemeClr val="accent4"/>
                </a:solidFill>
              </a:rPr>
              <a:t> </a:t>
            </a:r>
            <a:r>
              <a:rPr lang="fr-FR" altLang="fr-FR" sz="2400" dirty="0">
                <a:solidFill>
                  <a:schemeClr val="accent4"/>
                </a:solidFill>
              </a:rPr>
              <a:t>!</a:t>
            </a:r>
            <a:r>
              <a:rPr lang="fr-FR" altLang="fr-FR" sz="2400" dirty="0">
                <a:solidFill>
                  <a:schemeClr val="accent3"/>
                </a:solidFill>
              </a:rPr>
              <a:t>,</a:t>
            </a:r>
            <a:r>
              <a:rPr lang="fr-FR" altLang="fr-FR" sz="2400" dirty="0">
                <a:solidFill>
                  <a:schemeClr val="accent4"/>
                </a:solidFill>
              </a:rPr>
              <a:t>  </a:t>
            </a:r>
            <a:r>
              <a:rPr lang="fr-FR" altLang="fr-FR" sz="2400" dirty="0"/>
              <a:t>i</a:t>
            </a:r>
            <a:r>
              <a:rPr lang="fr-FR" altLang="fr-FR" sz="2400" dirty="0">
                <a:solidFill>
                  <a:schemeClr val="accent4"/>
                </a:solidFill>
              </a:rPr>
              <a:t> </a:t>
            </a:r>
            <a:r>
              <a:rPr lang="fr-FR" altLang="fr-FR" sz="2400" dirty="0" smtClean="0">
                <a:solidFill>
                  <a:schemeClr val="accent4"/>
                </a:solidFill>
                <a:sym typeface="Symbol" pitchFamily="18" charset="2"/>
              </a:rPr>
              <a:t>= </a:t>
            </a:r>
            <a:r>
              <a:rPr lang="fr-FR" altLang="fr-FR" sz="2400" dirty="0" smtClean="0"/>
              <a:t>n</a:t>
            </a:r>
            <a:endParaRPr lang="fr-FR" altLang="fr-FR" sz="2400" dirty="0"/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 sz="2400" dirty="0">
                <a:solidFill>
                  <a:schemeClr val="tx1"/>
                </a:solidFill>
              </a:rPr>
              <a:t> </a:t>
            </a:r>
            <a:r>
              <a:rPr lang="fr-FR" altLang="fr-FR" sz="2400" dirty="0" smtClean="0">
                <a:solidFill>
                  <a:schemeClr val="tx1"/>
                </a:solidFill>
              </a:rPr>
              <a:t>   </a:t>
            </a:r>
            <a:endParaRPr lang="fr-FR" altLang="fr-FR" sz="2400" dirty="0">
              <a:solidFill>
                <a:schemeClr val="tx1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1143000" y="3168352"/>
            <a:ext cx="2780928" cy="469776"/>
          </a:xfrm>
          <a:prstGeom prst="rect">
            <a:avLst/>
          </a:prstGeom>
          <a:noFill/>
          <a:ln w="2857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fr-FR" altLang="fr-FR" sz="2400" dirty="0" smtClean="0">
                <a:solidFill>
                  <a:schemeClr val="accent1"/>
                </a:solidFill>
              </a:rPr>
              <a:t>      </a:t>
            </a:r>
            <a:r>
              <a:rPr lang="fr-FR" altLang="fr-FR" sz="2400" dirty="0" smtClean="0"/>
              <a:t>r</a:t>
            </a:r>
            <a:r>
              <a:rPr lang="fr-FR" altLang="fr-FR" sz="2400" dirty="0" smtClean="0">
                <a:solidFill>
                  <a:schemeClr val="accent4"/>
                </a:solidFill>
              </a:rPr>
              <a:t> </a:t>
            </a:r>
            <a:r>
              <a:rPr lang="fr-FR" altLang="fr-FR" sz="2400" dirty="0" smtClean="0">
                <a:solidFill>
                  <a:schemeClr val="accent4"/>
                </a:solidFill>
                <a:sym typeface="Symbol" pitchFamily="18" charset="2"/>
              </a:rPr>
              <a:t>= </a:t>
            </a:r>
            <a:r>
              <a:rPr lang="fr-FR" altLang="fr-FR" sz="2400" dirty="0">
                <a:solidFill>
                  <a:schemeClr val="accent4"/>
                </a:solidFill>
              </a:rPr>
              <a:t>(</a:t>
            </a:r>
            <a:r>
              <a:rPr lang="fr-FR" altLang="fr-FR" sz="2400" dirty="0" smtClean="0"/>
              <a:t>i</a:t>
            </a:r>
            <a:r>
              <a:rPr lang="fr-FR" altLang="fr-FR" sz="2400" dirty="0" smtClean="0">
                <a:solidFill>
                  <a:schemeClr val="accent4"/>
                </a:solidFill>
                <a:sym typeface="Symbol" pitchFamily="18" charset="2"/>
              </a:rPr>
              <a:t>−</a:t>
            </a:r>
            <a:r>
              <a:rPr lang="fr-FR" altLang="fr-FR" sz="2400" dirty="0" smtClean="0">
                <a:solidFill>
                  <a:schemeClr val="accent4"/>
                </a:solidFill>
              </a:rPr>
              <a:t>1</a:t>
            </a:r>
            <a:r>
              <a:rPr lang="fr-FR" altLang="fr-FR" sz="2400" dirty="0">
                <a:solidFill>
                  <a:schemeClr val="accent4"/>
                </a:solidFill>
              </a:rPr>
              <a:t>)</a:t>
            </a:r>
            <a:r>
              <a:rPr lang="fr-FR" altLang="fr-FR" sz="1200" dirty="0">
                <a:solidFill>
                  <a:schemeClr val="accent4"/>
                </a:solidFill>
              </a:rPr>
              <a:t> </a:t>
            </a:r>
            <a:r>
              <a:rPr lang="fr-FR" altLang="fr-FR" sz="2400" dirty="0">
                <a:solidFill>
                  <a:schemeClr val="accent4"/>
                </a:solidFill>
              </a:rPr>
              <a:t>! </a:t>
            </a:r>
          </a:p>
        </p:txBody>
      </p:sp>
      <p:sp>
        <p:nvSpPr>
          <p:cNvPr id="21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50</a:t>
            </a:fld>
            <a:endParaRPr lang="fr-FR" dirty="0"/>
          </a:p>
        </p:txBody>
      </p:sp>
      <p:sp>
        <p:nvSpPr>
          <p:cNvPr id="22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4211960" y="6562800"/>
            <a:ext cx="3712840" cy="365125"/>
          </a:xfrm>
        </p:spPr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23" name="Espace réservé de la date 1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012160" y="2060848"/>
            <a:ext cx="2032528" cy="86485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err="1" smtClean="0">
                <a:ln>
                  <a:noFill/>
                </a:ln>
                <a:solidFill>
                  <a:srgbClr val="C83296"/>
                </a:solidFill>
                <a:effectLst/>
                <a:uLnTx/>
                <a:uFillTx/>
              </a:rPr>
              <a:t>pr</a:t>
            </a:r>
            <a:r>
              <a:rPr lang="fr-FR" sz="2400" kern="0" dirty="0" err="1" smtClean="0">
                <a:solidFill>
                  <a:srgbClr val="C83296"/>
                </a:solidFill>
              </a:rPr>
              <a:t>écondition</a:t>
            </a:r>
            <a:r>
              <a:rPr lang="fr-FR" sz="2400" kern="0" dirty="0" smtClean="0">
                <a:solidFill>
                  <a:srgbClr val="C83296"/>
                </a:solidFill>
              </a:rPr>
              <a:t> :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   </a:t>
            </a:r>
            <a:r>
              <a:rPr lang="fr-FR" sz="2400" kern="0" dirty="0" smtClean="0">
                <a:solidFill>
                  <a:srgbClr val="0000FF"/>
                </a:solidFill>
              </a:rPr>
              <a:t>n</a:t>
            </a:r>
            <a:r>
              <a:rPr lang="fr-FR" sz="2400" kern="0" dirty="0" smtClean="0"/>
              <a:t> </a:t>
            </a:r>
            <a:r>
              <a:rPr lang="fr-FR" altLang="fr-FR" sz="2400" dirty="0">
                <a:solidFill>
                  <a:schemeClr val="accent4"/>
                </a:solidFill>
                <a:sym typeface="Symbol" pitchFamily="18" charset="2"/>
              </a:rPr>
              <a:t>≥</a:t>
            </a:r>
            <a:r>
              <a:rPr lang="fr-FR" altLang="fr-FR" sz="2400" dirty="0">
                <a:solidFill>
                  <a:schemeClr val="accent4"/>
                </a:solidFill>
              </a:rPr>
              <a:t> 0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012160" y="2996952"/>
            <a:ext cx="2186416" cy="86485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rgbClr val="C83296"/>
                </a:solidFill>
                <a:effectLst/>
                <a:uLnTx/>
                <a:uFillTx/>
              </a:rPr>
              <a:t>post-condition</a:t>
            </a:r>
            <a:r>
              <a:rPr lang="fr-FR" sz="2400" kern="0" dirty="0" smtClean="0">
                <a:solidFill>
                  <a:srgbClr val="C83296"/>
                </a:solidFill>
              </a:rPr>
              <a:t>: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   </a:t>
            </a:r>
            <a:r>
              <a:rPr lang="fr-FR" altLang="fr-FR" sz="2400" dirty="0">
                <a:solidFill>
                  <a:srgbClr val="0000FF"/>
                </a:solidFill>
              </a:rPr>
              <a:t>r</a:t>
            </a:r>
            <a:r>
              <a:rPr lang="fr-FR" altLang="fr-FR" sz="2400" dirty="0">
                <a:solidFill>
                  <a:schemeClr val="accent4"/>
                </a:solidFill>
              </a:rPr>
              <a:t> </a:t>
            </a:r>
            <a:r>
              <a:rPr lang="fr-FR" altLang="fr-FR" sz="2400" dirty="0">
                <a:solidFill>
                  <a:schemeClr val="accent4"/>
                </a:solidFill>
                <a:sym typeface="Symbol" pitchFamily="18" charset="2"/>
              </a:rPr>
              <a:t>=</a:t>
            </a:r>
            <a:r>
              <a:rPr lang="fr-FR" altLang="fr-FR" sz="2400" dirty="0">
                <a:solidFill>
                  <a:schemeClr val="accent4"/>
                </a:solidFill>
              </a:rPr>
              <a:t> </a:t>
            </a:r>
            <a:r>
              <a:rPr lang="fr-FR" altLang="fr-FR" sz="2400" dirty="0" smtClean="0">
                <a:solidFill>
                  <a:srgbClr val="0000FF"/>
                </a:solidFill>
              </a:rPr>
              <a:t>n</a:t>
            </a:r>
            <a:r>
              <a:rPr lang="fr-FR" altLang="fr-FR" sz="1200" dirty="0" smtClean="0">
                <a:solidFill>
                  <a:schemeClr val="accent4"/>
                </a:solidFill>
              </a:rPr>
              <a:t> </a:t>
            </a:r>
            <a:r>
              <a:rPr lang="fr-FR" altLang="fr-FR" sz="2400" dirty="0">
                <a:solidFill>
                  <a:schemeClr val="accent4"/>
                </a:solidFill>
              </a:rPr>
              <a:t>!</a:t>
            </a:r>
            <a:r>
              <a:rPr lang="fr-FR" sz="2400" kern="0" dirty="0" smtClean="0">
                <a:solidFill>
                  <a:srgbClr val="0000FF"/>
                </a:solidFill>
              </a:rPr>
              <a:t> 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Rectangle à coins arrondis 2"/>
          <p:cNvSpPr/>
          <p:nvPr/>
        </p:nvSpPr>
        <p:spPr bwMode="auto">
          <a:xfrm>
            <a:off x="5868144" y="2060848"/>
            <a:ext cx="2376264" cy="1872208"/>
          </a:xfrm>
          <a:prstGeom prst="round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Connecteur droit 5"/>
          <p:cNvCxnSpPr>
            <a:stCxn id="3" idx="1"/>
            <a:endCxn id="3" idx="3"/>
          </p:cNvCxnSpPr>
          <p:nvPr/>
        </p:nvCxnSpPr>
        <p:spPr bwMode="auto">
          <a:xfrm>
            <a:off x="5868144" y="2996952"/>
            <a:ext cx="2376264" cy="0"/>
          </a:xfrm>
          <a:prstGeom prst="line">
            <a:avLst/>
          </a:prstGeom>
          <a:noFill/>
          <a:ln w="28575" cap="flat" cmpd="sng" algn="ctr">
            <a:solidFill>
              <a:srgbClr val="C8329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ZoneTexte 6"/>
          <p:cNvSpPr txBox="1"/>
          <p:nvPr/>
        </p:nvSpPr>
        <p:spPr>
          <a:xfrm>
            <a:off x="6444208" y="3933056"/>
            <a:ext cx="1197764" cy="477054"/>
          </a:xfrm>
          <a:prstGeom prst="rect">
            <a:avLst/>
          </a:prstGeom>
          <a:ln w="28575" cmpd="sng">
            <a:solidFill>
              <a:srgbClr val="C83296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Contrat</a:t>
            </a:r>
          </a:p>
        </p:txBody>
      </p:sp>
    </p:spTree>
    <p:extLst>
      <p:ext uri="{BB962C8B-B14F-4D97-AF65-F5344CB8AC3E}">
        <p14:creationId xmlns:p14="http://schemas.microsoft.com/office/powerpoint/2010/main" val="2202650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grandes méthodes formelles (1)</a:t>
            </a:r>
            <a:endParaRPr lang="fr-FR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395536" y="764704"/>
            <a:ext cx="9774980" cy="217033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Analyse statique</a:t>
            </a:r>
          </a:p>
          <a:p>
            <a:pPr lvl="1">
              <a:spcBef>
                <a:spcPts val="300"/>
              </a:spcBef>
            </a:pPr>
            <a:r>
              <a:rPr lang="fr-FR" dirty="0" smtClean="0"/>
              <a:t>Type </a:t>
            </a:r>
            <a:r>
              <a:rPr lang="fr-FR" dirty="0" err="1" smtClean="0"/>
              <a:t>Checking</a:t>
            </a:r>
            <a:r>
              <a:rPr lang="fr-FR" dirty="0" smtClean="0"/>
              <a:t> évolué </a:t>
            </a:r>
            <a:r>
              <a:rPr lang="fr-FR" dirty="0" smtClean="0">
                <a:solidFill>
                  <a:schemeClr val="tx1"/>
                </a:solidFill>
              </a:rPr>
              <a:t>: langages modernes (</a:t>
            </a:r>
            <a:r>
              <a:rPr lang="fr-FR" dirty="0" err="1" smtClean="0">
                <a:solidFill>
                  <a:schemeClr val="tx1"/>
                </a:solidFill>
              </a:rPr>
              <a:t>Caml</a:t>
            </a:r>
            <a:r>
              <a:rPr lang="fr-FR" dirty="0" smtClean="0">
                <a:solidFill>
                  <a:schemeClr val="tx1"/>
                </a:solidFill>
              </a:rPr>
              <a:t>, </a:t>
            </a:r>
            <a:r>
              <a:rPr lang="fr-FR" dirty="0" err="1" smtClean="0">
                <a:solidFill>
                  <a:schemeClr val="tx1"/>
                </a:solidFill>
              </a:rPr>
              <a:t>Spec</a:t>
            </a:r>
            <a:r>
              <a:rPr lang="fr-FR" dirty="0" smtClean="0">
                <a:solidFill>
                  <a:schemeClr val="tx1"/>
                </a:solidFill>
              </a:rPr>
              <a:t>#, etc.)</a:t>
            </a:r>
          </a:p>
          <a:p>
            <a:pPr lvl="1">
              <a:spcBef>
                <a:spcPts val="300"/>
              </a:spcBef>
            </a:pPr>
            <a:r>
              <a:rPr lang="fr-FR" dirty="0" smtClean="0"/>
              <a:t>Interprétation abstraite</a:t>
            </a:r>
            <a:r>
              <a:rPr lang="fr-FR" dirty="0" smtClean="0">
                <a:solidFill>
                  <a:schemeClr val="tx1"/>
                </a:solidFill>
              </a:rPr>
              <a:t> (</a:t>
            </a:r>
            <a:r>
              <a:rPr lang="fr-FR" dirty="0" err="1" smtClean="0">
                <a:solidFill>
                  <a:schemeClr val="tx1"/>
                </a:solidFill>
              </a:rPr>
              <a:t>Cousot</a:t>
            </a:r>
            <a:r>
              <a:rPr lang="fr-FR" dirty="0" smtClean="0">
                <a:solidFill>
                  <a:schemeClr val="tx1"/>
                </a:solidFill>
              </a:rPr>
              <a:t>) : </a:t>
            </a:r>
            <a:endParaRPr lang="fr-FR" dirty="0" smtClean="0"/>
          </a:p>
          <a:p>
            <a:pPr lvl="1"/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  </a:t>
            </a:r>
            <a:r>
              <a:rPr lang="fr-FR" dirty="0" smtClean="0">
                <a:solidFill>
                  <a:schemeClr val="tx1"/>
                </a:solidFill>
              </a:rPr>
              <a:t>assertions, absence d'erreurs </a:t>
            </a:r>
            <a:r>
              <a:rPr lang="fr-FR" dirty="0" err="1" smtClean="0">
                <a:solidFill>
                  <a:schemeClr val="tx1"/>
                </a:solidFill>
              </a:rPr>
              <a:t>runtime</a:t>
            </a:r>
            <a:r>
              <a:rPr lang="fr-FR" dirty="0" smtClean="0">
                <a:solidFill>
                  <a:schemeClr val="tx1"/>
                </a:solidFill>
              </a:rPr>
              <a:t>, taille de pile, etc.</a:t>
            </a:r>
            <a:endParaRPr lang="fr-FR" dirty="0">
              <a:solidFill>
                <a:schemeClr val="tx1"/>
              </a:solidFill>
            </a:endParaRPr>
          </a:p>
          <a:p>
            <a:pPr lvl="1"/>
            <a:r>
              <a:rPr lang="fr-FR" dirty="0" smtClean="0">
                <a:solidFill>
                  <a:srgbClr val="FFFFFF"/>
                </a:solidFill>
              </a:rPr>
              <a:t>  </a:t>
            </a:r>
            <a:r>
              <a:rPr lang="fr-FR" dirty="0" smtClean="0">
                <a:solidFill>
                  <a:srgbClr val="B45600"/>
                </a:solidFill>
              </a:rPr>
              <a:t> industriel : </a:t>
            </a:r>
            <a:r>
              <a:rPr lang="fr-FR" dirty="0" smtClean="0">
                <a:solidFill>
                  <a:schemeClr val="tx1"/>
                </a:solidFill>
              </a:rPr>
              <a:t>The </a:t>
            </a:r>
            <a:r>
              <a:rPr lang="fr-FR" dirty="0" err="1" smtClean="0">
                <a:solidFill>
                  <a:schemeClr val="tx1"/>
                </a:solidFill>
              </a:rPr>
              <a:t>Mathworks</a:t>
            </a:r>
            <a:r>
              <a:rPr lang="fr-FR" dirty="0" smtClean="0">
                <a:solidFill>
                  <a:schemeClr val="tx1"/>
                </a:solidFill>
              </a:rPr>
              <a:t>, </a:t>
            </a:r>
            <a:r>
              <a:rPr lang="fr-FR" dirty="0" err="1" smtClean="0">
                <a:solidFill>
                  <a:schemeClr val="tx1"/>
                </a:solidFill>
              </a:rPr>
              <a:t>AbsInt</a:t>
            </a:r>
            <a:endParaRPr lang="fr-FR" dirty="0" smtClean="0">
              <a:solidFill>
                <a:schemeClr val="tx1"/>
              </a:solidFill>
            </a:endParaRPr>
          </a:p>
          <a:p>
            <a:pPr marL="256032" lvl="1" indent="0">
              <a:buNone/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                       Ariane, Airbus A380, automobile, ...</a:t>
            </a:r>
          </a:p>
        </p:txBody>
      </p:sp>
      <p:sp>
        <p:nvSpPr>
          <p:cNvPr id="8" name="Espace réservé du contenu 1"/>
          <p:cNvSpPr txBox="1">
            <a:spLocks/>
          </p:cNvSpPr>
          <p:nvPr/>
        </p:nvSpPr>
        <p:spPr>
          <a:xfrm>
            <a:off x="395536" y="2924944"/>
            <a:ext cx="8229600" cy="249350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Model-</a:t>
            </a:r>
            <a:r>
              <a:rPr lang="fr-FR" dirty="0" err="1" smtClean="0"/>
              <a:t>checking</a:t>
            </a:r>
            <a:r>
              <a:rPr lang="fr-FR" dirty="0" smtClean="0"/>
              <a:t> automatique (</a:t>
            </a:r>
            <a:r>
              <a:rPr lang="fr-FR" dirty="0" err="1" smtClean="0"/>
              <a:t>cf</a:t>
            </a:r>
            <a:r>
              <a:rPr lang="fr-FR" dirty="0" smtClean="0"/>
              <a:t> mon cours 2015-2016)</a:t>
            </a:r>
          </a:p>
          <a:p>
            <a:pPr lvl="1">
              <a:spcBef>
                <a:spcPts val="300"/>
              </a:spcBef>
            </a:pPr>
            <a:r>
              <a:rPr lang="fr-FR" dirty="0" smtClean="0"/>
              <a:t>exploration partielle ou totale de l'espace d'états (gigantesque)</a:t>
            </a:r>
          </a:p>
          <a:p>
            <a:pPr lvl="1"/>
            <a:r>
              <a:rPr lang="fr-FR" dirty="0" smtClean="0">
                <a:solidFill>
                  <a:schemeClr val="bg1"/>
                </a:solidFill>
              </a:rPr>
              <a:t>    </a:t>
            </a:r>
            <a:r>
              <a:rPr lang="fr-FR" dirty="0" smtClean="0"/>
              <a:t>explicite : </a:t>
            </a:r>
            <a:r>
              <a:rPr lang="fr-FR" dirty="0" smtClean="0">
                <a:solidFill>
                  <a:schemeClr val="tx1"/>
                </a:solidFill>
              </a:rPr>
              <a:t>SPIN (protocoles), CADP (algorithmes distribués)</a:t>
            </a:r>
          </a:p>
          <a:p>
            <a:pPr marL="256032" lvl="1" indent="0">
              <a:buNone/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      </a:t>
            </a:r>
            <a:r>
              <a:rPr lang="fr-FR" dirty="0" smtClean="0"/>
              <a:t>implicite </a:t>
            </a:r>
            <a:r>
              <a:rPr lang="fr-FR" dirty="0" smtClean="0">
                <a:solidFill>
                  <a:srgbClr val="000000"/>
                </a:solidFill>
              </a:rPr>
              <a:t>(</a:t>
            </a:r>
            <a:r>
              <a:rPr lang="fr-FR" dirty="0" err="1" smtClean="0">
                <a:solidFill>
                  <a:srgbClr val="000000"/>
                </a:solidFill>
              </a:rPr>
              <a:t>BDDs</a:t>
            </a:r>
            <a:r>
              <a:rPr lang="fr-FR" dirty="0" smtClean="0">
                <a:solidFill>
                  <a:srgbClr val="000000"/>
                </a:solidFill>
              </a:rPr>
              <a:t>, SAT, SMT) : BLAST, Z3 (Microsoft), ...</a:t>
            </a:r>
          </a:p>
          <a:p>
            <a:pPr marL="256032" lvl="1" indent="0">
              <a:buNone/>
            </a:pP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smtClean="0">
                <a:solidFill>
                  <a:srgbClr val="000000"/>
                </a:solidFill>
              </a:rPr>
              <a:t>      </a:t>
            </a:r>
            <a:r>
              <a:rPr lang="fr-FR" dirty="0" smtClean="0"/>
              <a:t>temporel : </a:t>
            </a:r>
            <a:r>
              <a:rPr lang="fr-FR" dirty="0" err="1" smtClean="0">
                <a:solidFill>
                  <a:srgbClr val="000000"/>
                </a:solidFill>
              </a:rPr>
              <a:t>Uppaal</a:t>
            </a:r>
            <a:r>
              <a:rPr lang="fr-FR" dirty="0" smtClean="0">
                <a:solidFill>
                  <a:srgbClr val="000000"/>
                </a:solidFill>
              </a:rPr>
              <a:t>, </a:t>
            </a:r>
            <a:r>
              <a:rPr lang="fr-FR" dirty="0" err="1" smtClean="0">
                <a:solidFill>
                  <a:srgbClr val="000000"/>
                </a:solidFill>
              </a:rPr>
              <a:t>HyTech</a:t>
            </a:r>
            <a:endParaRPr lang="fr-FR" dirty="0" smtClean="0">
              <a:solidFill>
                <a:srgbClr val="000000"/>
              </a:solidFill>
            </a:endParaRPr>
          </a:p>
          <a:p>
            <a:pPr marL="256032" lvl="1" indent="0">
              <a:buNone/>
            </a:pPr>
            <a:r>
              <a:rPr lang="fr-FR" dirty="0" smtClean="0">
                <a:solidFill>
                  <a:srgbClr val="000000"/>
                </a:solidFill>
              </a:rPr>
              <a:t>      </a:t>
            </a:r>
            <a:r>
              <a:rPr lang="fr-FR" dirty="0" smtClean="0">
                <a:solidFill>
                  <a:schemeClr val="accent3"/>
                </a:solidFill>
              </a:rPr>
              <a:t> </a:t>
            </a:r>
            <a:r>
              <a:rPr lang="fr-FR" dirty="0" smtClean="0">
                <a:solidFill>
                  <a:srgbClr val="B45600"/>
                </a:solidFill>
              </a:rPr>
              <a:t>utilisation industrielle importante</a:t>
            </a:r>
          </a:p>
          <a:p>
            <a:pPr lvl="1">
              <a:spcBef>
                <a:spcPts val="300"/>
              </a:spcBef>
            </a:pPr>
            <a:r>
              <a:rPr lang="fr-FR" dirty="0" smtClean="0"/>
              <a:t>réécriture symbolique : </a:t>
            </a:r>
            <a:r>
              <a:rPr lang="fr-FR" dirty="0" err="1" smtClean="0">
                <a:solidFill>
                  <a:srgbClr val="000000"/>
                </a:solidFill>
              </a:rPr>
              <a:t>ProVerif</a:t>
            </a:r>
            <a:r>
              <a:rPr lang="fr-FR" dirty="0" smtClean="0">
                <a:solidFill>
                  <a:srgbClr val="000000"/>
                </a:solidFill>
              </a:rPr>
              <a:t> (protocoles de sécurité), ...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36474" y="5573161"/>
            <a:ext cx="7871065" cy="888287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none" tIns="46800" bIns="46800" rtlCol="0" anchor="ctr" anchorCtr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Méthodes nouvelles de calcul à très grande </a:t>
            </a:r>
            <a:r>
              <a:rPr lang="fr-FR" sz="2400" kern="0" dirty="0" smtClean="0"/>
              <a:t>échelle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Avantage : ne demandent pas de compétence spéciale !</a:t>
            </a:r>
          </a:p>
        </p:txBody>
      </p:sp>
    </p:spTree>
    <p:extLst>
      <p:ext uri="{BB962C8B-B14F-4D97-AF65-F5344CB8AC3E}">
        <p14:creationId xmlns:p14="http://schemas.microsoft.com/office/powerpoint/2010/main" val="3593470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584775"/>
          </a:xfrm>
        </p:spPr>
        <p:txBody>
          <a:bodyPr/>
          <a:lstStyle/>
          <a:p>
            <a:r>
              <a:rPr lang="fr-FR" dirty="0" smtClean="0"/>
              <a:t>Model-checking temporel</a:t>
            </a:r>
            <a:endParaRPr lang="fr-F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4004" y="1587476"/>
            <a:ext cx="827795" cy="103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9279" y="2943433"/>
            <a:ext cx="48518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543744" y="3711352"/>
            <a:ext cx="1066800" cy="1066800"/>
          </a:xfrm>
          <a:prstGeom prst="cube">
            <a:avLst>
              <a:gd name="adj" fmla="val 2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467544" y="1196752"/>
            <a:ext cx="1295400" cy="419100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987825" y="1916832"/>
            <a:ext cx="45752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chemeClr val="tx2"/>
                </a:solidFill>
              </a:rPr>
              <a:t>Sûreté</a:t>
            </a:r>
            <a:r>
              <a:rPr lang="fr-FR" sz="2400" dirty="0" smtClean="0">
                <a:solidFill>
                  <a:schemeClr val="accent1"/>
                </a:solidFill>
              </a:rPr>
              <a:t> </a:t>
            </a:r>
            <a:r>
              <a:rPr lang="fr-FR" sz="2400" dirty="0"/>
              <a:t>: l'ascenseur ne voyage </a:t>
            </a:r>
          </a:p>
          <a:p>
            <a:r>
              <a:rPr lang="fr-FR" sz="2400" dirty="0">
                <a:solidFill>
                  <a:schemeClr val="bg1"/>
                </a:solidFill>
              </a:rPr>
              <a:t>Sûreté : </a:t>
            </a:r>
            <a:r>
              <a:rPr lang="fr-FR" sz="2400" dirty="0"/>
              <a:t>jamais la porte ouverte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987824" y="908720"/>
            <a:ext cx="5527475" cy="86793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Spécification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 : </a:t>
            </a:r>
            <a:r>
              <a:rPr lang="fr-FR" sz="2400" kern="0" dirty="0" smtClean="0"/>
              <a:t>doit laisser beaucoup de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liberté, plusieurs algorithmes possibles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39952" y="2915692"/>
            <a:ext cx="3865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kern="0" dirty="0">
                <a:solidFill>
                  <a:schemeClr val="accent3"/>
                </a:solidFill>
                <a:sym typeface="Symbol"/>
              </a:rPr>
              <a:t>☐</a:t>
            </a:r>
            <a:r>
              <a:rPr lang="fr-FR" sz="2400" b="1" kern="0" dirty="0" smtClean="0">
                <a:solidFill>
                  <a:schemeClr val="accent4"/>
                </a:solidFill>
                <a:sym typeface="Symbol"/>
              </a:rPr>
              <a:t> </a:t>
            </a:r>
            <a:r>
              <a:rPr lang="fr-FR" sz="2400" kern="0" dirty="0" smtClean="0">
                <a:solidFill>
                  <a:schemeClr val="accent3"/>
                </a:solidFill>
                <a:sym typeface="Symbol"/>
              </a:rPr>
              <a:t>(Bouge</a:t>
            </a:r>
            <a:r>
              <a:rPr lang="fr-FR" sz="2400" kern="0" dirty="0" smtClean="0">
                <a:sym typeface="Symbol"/>
              </a:rPr>
              <a:t> </a:t>
            </a:r>
            <a:r>
              <a:rPr lang="fr-FR" sz="2400" kern="0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⇒ </a:t>
            </a:r>
            <a:r>
              <a:rPr lang="fr-FR" sz="2400" kern="0" dirty="0" err="1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PorteFermée</a:t>
            </a:r>
            <a:r>
              <a:rPr lang="fr-FR" sz="2400" kern="0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)</a:t>
            </a:r>
            <a:endParaRPr lang="fr-FR" sz="2400" dirty="0">
              <a:solidFill>
                <a:schemeClr val="accent3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746004" y="3896088"/>
            <a:ext cx="1281120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toujours</a:t>
            </a:r>
          </a:p>
        </p:txBody>
      </p:sp>
      <p:cxnSp>
        <p:nvCxnSpPr>
          <p:cNvPr id="23" name="Connecteur droit avec flèche 22"/>
          <p:cNvCxnSpPr>
            <a:stCxn id="19" idx="0"/>
          </p:cNvCxnSpPr>
          <p:nvPr/>
        </p:nvCxnSpPr>
        <p:spPr bwMode="auto">
          <a:xfrm flipV="1">
            <a:off x="4386564" y="3429000"/>
            <a:ext cx="0" cy="467088"/>
          </a:xfrm>
          <a:prstGeom prst="straightConnector1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ZoneTexte 23"/>
          <p:cNvSpPr txBox="1"/>
          <p:nvPr/>
        </p:nvSpPr>
        <p:spPr>
          <a:xfrm>
            <a:off x="3347206" y="4769065"/>
            <a:ext cx="4499950" cy="877381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tIns="46800" bIns="54000" rtlCol="0" anchor="ctr" anchorCtr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Génération de contre-exemples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pour les propriétés fausses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5043830" y="3377357"/>
            <a:ext cx="1760418" cy="1175146"/>
            <a:chOff x="5043830" y="3377357"/>
            <a:chExt cx="1760418" cy="1175146"/>
          </a:xfrm>
        </p:grpSpPr>
        <p:sp>
          <p:nvSpPr>
            <p:cNvPr id="25" name="ZoneTexte 24"/>
            <p:cNvSpPr txBox="1"/>
            <p:nvPr/>
          </p:nvSpPr>
          <p:spPr>
            <a:xfrm>
              <a:off x="5043830" y="3684573"/>
              <a:ext cx="1760418" cy="86793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400" b="0" i="0" u="none" strike="noStrike" kern="0" cap="none" spc="0" normalizeH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prédicats</a:t>
              </a:r>
            </a:p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3"/>
                  </a:solidFill>
                </a:rPr>
                <a:t>instantanés</a:t>
              </a:r>
              <a:endPara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endParaRPr>
            </a:p>
          </p:txBody>
        </p:sp>
        <p:cxnSp>
          <p:nvCxnSpPr>
            <p:cNvPr id="27" name="Connecteur droit avec flèche 26"/>
            <p:cNvCxnSpPr/>
            <p:nvPr/>
          </p:nvCxnSpPr>
          <p:spPr bwMode="auto">
            <a:xfrm flipH="1" flipV="1">
              <a:off x="5239122" y="3377357"/>
              <a:ext cx="607166" cy="307216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Connecteur droit avec flèche 27"/>
            <p:cNvCxnSpPr/>
            <p:nvPr/>
          </p:nvCxnSpPr>
          <p:spPr bwMode="auto">
            <a:xfrm flipV="1">
              <a:off x="5827238" y="3377357"/>
              <a:ext cx="607166" cy="307216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6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52</a:t>
            </a:fld>
            <a:endParaRPr lang="fr-FR" dirty="0"/>
          </a:p>
        </p:txBody>
      </p:sp>
      <p:sp>
        <p:nvSpPr>
          <p:cNvPr id="30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4211960" y="6562800"/>
            <a:ext cx="3712840" cy="365125"/>
          </a:xfrm>
        </p:spPr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31" name="Espace réservé de la date 1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583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584775"/>
          </a:xfrm>
        </p:spPr>
        <p:txBody>
          <a:bodyPr/>
          <a:lstStyle/>
          <a:p>
            <a:r>
              <a:rPr lang="fr-FR" dirty="0" smtClean="0"/>
              <a:t>Model-checking temporel</a:t>
            </a:r>
            <a:endParaRPr lang="fr-F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4004" y="1587476"/>
            <a:ext cx="827795" cy="103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9279" y="2943433"/>
            <a:ext cx="48518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543744" y="3711352"/>
            <a:ext cx="1066800" cy="1066800"/>
          </a:xfrm>
          <a:prstGeom prst="cube">
            <a:avLst>
              <a:gd name="adj" fmla="val 2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467544" y="1196752"/>
            <a:ext cx="1295400" cy="419100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987825" y="1918800"/>
            <a:ext cx="62079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chemeClr val="tx2"/>
                </a:solidFill>
              </a:rPr>
              <a:t>Vivacité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/>
              <a:t>: </a:t>
            </a:r>
            <a:r>
              <a:rPr lang="fr-FR" sz="2400" dirty="0" smtClean="0"/>
              <a:t>l'ascenseur finit par ouvrir sa porte</a:t>
            </a:r>
          </a:p>
          <a:p>
            <a:r>
              <a:rPr lang="fr-FR" sz="2400" dirty="0"/>
              <a:t> </a:t>
            </a:r>
            <a:r>
              <a:rPr lang="fr-FR" sz="2400" dirty="0" smtClean="0"/>
              <a:t>               à tout étage où il a été appelé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67944" y="2852936"/>
            <a:ext cx="4583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kern="0" dirty="0" smtClean="0">
                <a:solidFill>
                  <a:schemeClr val="accent3"/>
                </a:solidFill>
                <a:sym typeface="Symbol"/>
              </a:rPr>
              <a:t>☐</a:t>
            </a:r>
            <a:r>
              <a:rPr lang="fr-FR" sz="2400" b="1" kern="0" dirty="0" smtClean="0">
                <a:solidFill>
                  <a:schemeClr val="accent4"/>
                </a:solidFill>
                <a:sym typeface="Symbol"/>
              </a:rPr>
              <a:t> </a:t>
            </a:r>
            <a:r>
              <a:rPr lang="fr-FR" sz="2400" kern="0" dirty="0" smtClean="0">
                <a:solidFill>
                  <a:schemeClr val="accent3"/>
                </a:solidFill>
                <a:sym typeface="Symbol"/>
              </a:rPr>
              <a:t>(Appel[i] </a:t>
            </a:r>
            <a:r>
              <a:rPr lang="fr-FR" sz="2400" kern="0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⇒ </a:t>
            </a:r>
            <a:r>
              <a:rPr lang="fr-FR" sz="2800" b="1" kern="0" dirty="0" smtClean="0">
                <a:solidFill>
                  <a:schemeClr val="accent3"/>
                </a:solidFill>
                <a:sym typeface="Symbol"/>
              </a:rPr>
              <a:t>♢</a:t>
            </a:r>
            <a:r>
              <a:rPr lang="fr-FR" sz="2400" kern="0" dirty="0" smtClean="0">
                <a:solidFill>
                  <a:schemeClr val="accent3"/>
                </a:solidFill>
                <a:sym typeface="Symbol"/>
              </a:rPr>
              <a:t> </a:t>
            </a:r>
            <a:r>
              <a:rPr lang="fr-FR" sz="2400" kern="0" dirty="0" err="1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PorteOuverte</a:t>
            </a:r>
            <a:r>
              <a:rPr lang="fr-FR" sz="2400" kern="0" dirty="0" smtClean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[i])</a:t>
            </a:r>
            <a:endParaRPr lang="fr-FR" sz="2400" dirty="0">
              <a:solidFill>
                <a:schemeClr val="accent3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3707904" y="3356992"/>
            <a:ext cx="3024336" cy="920289"/>
            <a:chOff x="3707904" y="3372807"/>
            <a:chExt cx="3024336" cy="920289"/>
          </a:xfrm>
        </p:grpSpPr>
        <p:sp>
          <p:nvSpPr>
            <p:cNvPr id="18" name="ZoneTexte 17"/>
            <p:cNvSpPr txBox="1"/>
            <p:nvPr/>
          </p:nvSpPr>
          <p:spPr>
            <a:xfrm>
              <a:off x="3707904" y="3839895"/>
              <a:ext cx="1281120" cy="453201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400" b="0" i="0" u="none" strike="noStrike" kern="0" cap="none" spc="0" normalizeH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toujours</a:t>
              </a:r>
            </a:p>
          </p:txBody>
        </p:sp>
        <p:cxnSp>
          <p:nvCxnSpPr>
            <p:cNvPr id="19" name="Connecteur droit avec flèche 18"/>
            <p:cNvCxnSpPr>
              <a:stCxn id="18" idx="0"/>
            </p:cNvCxnSpPr>
            <p:nvPr/>
          </p:nvCxnSpPr>
          <p:spPr bwMode="auto">
            <a:xfrm flipV="1">
              <a:off x="4348464" y="3372807"/>
              <a:ext cx="0" cy="467088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" name="ZoneTexte 19"/>
            <p:cNvSpPr txBox="1"/>
            <p:nvPr/>
          </p:nvSpPr>
          <p:spPr>
            <a:xfrm>
              <a:off x="5605008" y="3839895"/>
              <a:ext cx="1127232" cy="453201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400" b="0" i="0" u="none" strike="noStrike" kern="0" cap="none" spc="0" normalizeH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un jour</a:t>
              </a:r>
            </a:p>
          </p:txBody>
        </p:sp>
        <p:cxnSp>
          <p:nvCxnSpPr>
            <p:cNvPr id="21" name="Connecteur droit avec flèche 20"/>
            <p:cNvCxnSpPr>
              <a:stCxn id="20" idx="0"/>
            </p:cNvCxnSpPr>
            <p:nvPr/>
          </p:nvCxnSpPr>
          <p:spPr bwMode="auto">
            <a:xfrm flipV="1">
              <a:off x="6168624" y="3372807"/>
              <a:ext cx="0" cy="467088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2" name="ZoneTexte 21"/>
          <p:cNvSpPr txBox="1"/>
          <p:nvPr/>
        </p:nvSpPr>
        <p:spPr>
          <a:xfrm>
            <a:off x="3535630" y="4551551"/>
            <a:ext cx="4498347" cy="164352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Plus dur, car parle du futur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à distance quelconque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2"/>
                </a:solidFill>
                <a:latin typeface="Arial Unicode MS"/>
                <a:ea typeface="Arial Unicode MS"/>
                <a:cs typeface="Arial Unicode MS"/>
                <a:sym typeface="Symbol"/>
              </a:rPr>
              <a:t>testable si nb d’étages connus,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tx2"/>
                </a:solidFill>
                <a:latin typeface="Arial Unicode MS"/>
                <a:ea typeface="Arial Unicode MS"/>
                <a:cs typeface="Arial Unicode MS"/>
                <a:sym typeface="Symbol"/>
              </a:rPr>
              <a:t>pas si c’est un paramètre</a:t>
            </a:r>
          </a:p>
        </p:txBody>
      </p:sp>
      <p:sp>
        <p:nvSpPr>
          <p:cNvPr id="23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53</a:t>
            </a:fld>
            <a:endParaRPr lang="fr-FR" dirty="0"/>
          </a:p>
        </p:txBody>
      </p:sp>
      <p:sp>
        <p:nvSpPr>
          <p:cNvPr id="2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4211960" y="6562800"/>
            <a:ext cx="3712840" cy="365125"/>
          </a:xfrm>
        </p:spPr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25" name="Espace réservé de la date 1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064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584775"/>
          </a:xfrm>
        </p:spPr>
        <p:txBody>
          <a:bodyPr/>
          <a:lstStyle/>
          <a:p>
            <a:r>
              <a:rPr lang="fr-FR" dirty="0" smtClean="0"/>
              <a:t>Génération automatique de tests</a:t>
            </a:r>
            <a:endParaRPr lang="fr-F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4004" y="1587476"/>
            <a:ext cx="827795" cy="103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9279" y="2943433"/>
            <a:ext cx="48518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543744" y="3711352"/>
            <a:ext cx="1066800" cy="1066800"/>
          </a:xfrm>
          <a:prstGeom prst="cube">
            <a:avLst>
              <a:gd name="adj" fmla="val 2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467544" y="1196752"/>
            <a:ext cx="1295400" cy="419100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016662" y="1340768"/>
            <a:ext cx="58546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400" u="sng" dirty="0" smtClean="0"/>
              <a:t>Question négative</a:t>
            </a:r>
            <a:r>
              <a:rPr lang="fr-FR" sz="2400" dirty="0" smtClean="0"/>
              <a:t> : il est impossible de visiter  tous les étages 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99041"/>
            <a:ext cx="101569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983572" y="3124729"/>
            <a:ext cx="61604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u="sng" dirty="0" smtClean="0"/>
              <a:t>Résultat positif</a:t>
            </a:r>
            <a:r>
              <a:rPr lang="fr-FR" sz="2400" dirty="0" smtClean="0"/>
              <a:t> :</a:t>
            </a:r>
            <a:r>
              <a:rPr lang="fr-FR" sz="2400" dirty="0" smtClean="0">
                <a:solidFill>
                  <a:schemeClr val="tx2"/>
                </a:solidFill>
              </a:rPr>
              <a:t> Merci pour ce test sympa !</a:t>
            </a:r>
            <a:endParaRPr lang="fr-FR" sz="2400" dirty="0">
              <a:solidFill>
                <a:schemeClr val="accent1"/>
              </a:solidFill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2987824" y="2202897"/>
            <a:ext cx="58546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400" u="sng" dirty="0" smtClean="0"/>
              <a:t>Réponse négative</a:t>
            </a:r>
            <a:r>
              <a:rPr lang="fr-FR" sz="2400" dirty="0" smtClean="0"/>
              <a:t> :</a:t>
            </a:r>
            <a:r>
              <a:rPr lang="fr-FR" sz="2400" dirty="0" smtClean="0">
                <a:solidFill>
                  <a:schemeClr val="accent1"/>
                </a:solidFill>
              </a:rPr>
              <a:t> </a:t>
            </a:r>
            <a:r>
              <a:rPr lang="fr-FR" sz="2400" dirty="0" smtClean="0">
                <a:solidFill>
                  <a:schemeClr val="accent3"/>
                </a:solidFill>
              </a:rPr>
              <a:t>faux! Il suffit de faire la séquence suivante : .....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209884" y="4725144"/>
            <a:ext cx="6034524" cy="164044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none" rtlCol="0" anchor="ctr" anchorCtr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4"/>
                </a:solidFill>
              </a:rPr>
              <a:t>Nombreuses applications industrielles :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CAO de circuits, </a:t>
            </a:r>
            <a:r>
              <a:rPr lang="fr-FR" sz="2400" kern="0" dirty="0"/>
              <a:t>réseaux sur puce, </a:t>
            </a:r>
            <a:r>
              <a:rPr lang="fr-FR" sz="2400" kern="0" dirty="0" smtClean="0"/>
              <a:t>drivers,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protocoles, algorithmes distribués,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logiciels critiques, temps-réel, etc.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1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54</a:t>
            </a:fld>
            <a:endParaRPr lang="fr-FR" dirty="0"/>
          </a:p>
        </p:txBody>
      </p:sp>
      <p:sp>
        <p:nvSpPr>
          <p:cNvPr id="22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4211960" y="6562800"/>
            <a:ext cx="3712840" cy="365125"/>
          </a:xfrm>
        </p:spPr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23" name="Espace réservé de la date 1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368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grandes méthodes formelles </a:t>
            </a:r>
            <a:r>
              <a:rPr lang="fr-FR" dirty="0" smtClean="0"/>
              <a:t>(2)</a:t>
            </a:r>
            <a:endParaRPr lang="fr-FR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251520" y="764704"/>
            <a:ext cx="8676456" cy="1829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Assistants de preuve (HOL, Isabelle, Coq, Rodin, TLA+, ..)</a:t>
            </a:r>
          </a:p>
          <a:p>
            <a:pPr lvl="1">
              <a:lnSpc>
                <a:spcPct val="110000"/>
              </a:lnSpc>
            </a:pPr>
            <a:r>
              <a:rPr lang="fr-FR" dirty="0" smtClean="0"/>
              <a:t> implémentent des logiques mathématiques puissantes</a:t>
            </a:r>
          </a:p>
          <a:p>
            <a:pPr lvl="1">
              <a:lnSpc>
                <a:spcPct val="110000"/>
              </a:lnSpc>
            </a:pPr>
            <a:r>
              <a:rPr lang="fr-FR" dirty="0"/>
              <a:t> </a:t>
            </a:r>
            <a:r>
              <a:rPr lang="fr-FR" dirty="0" smtClean="0"/>
              <a:t>et des outils interactifs de construction et vérification de preuves</a:t>
            </a:r>
          </a:p>
          <a:p>
            <a:pPr lvl="1">
              <a:lnSpc>
                <a:spcPct val="110000"/>
              </a:lnSpc>
            </a:pPr>
            <a:r>
              <a:rPr lang="fr-FR" dirty="0"/>
              <a:t> </a:t>
            </a:r>
            <a:r>
              <a:rPr lang="fr-FR" dirty="0" smtClean="0"/>
              <a:t>avec automatisation partielle des preuves</a:t>
            </a:r>
          </a:p>
          <a:p>
            <a:pPr lvl="1">
              <a:lnSpc>
                <a:spcPct val="110000"/>
              </a:lnSpc>
            </a:pPr>
            <a:r>
              <a:rPr lang="fr-FR" dirty="0"/>
              <a:t> </a:t>
            </a:r>
            <a:r>
              <a:rPr lang="fr-FR" dirty="0" smtClean="0"/>
              <a:t>et génération automatique de code</a:t>
            </a:r>
          </a:p>
        </p:txBody>
      </p:sp>
      <p:sp>
        <p:nvSpPr>
          <p:cNvPr id="8" name="Espace réservé du contenu 1"/>
          <p:cNvSpPr txBox="1">
            <a:spLocks/>
          </p:cNvSpPr>
          <p:nvPr/>
        </p:nvSpPr>
        <p:spPr>
          <a:xfrm>
            <a:off x="323528" y="2706710"/>
            <a:ext cx="8676456" cy="229601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Exemples de succès</a:t>
            </a:r>
          </a:p>
          <a:p>
            <a:pPr lvl="1">
              <a:lnSpc>
                <a:spcPct val="110000"/>
              </a:lnSpc>
            </a:pPr>
            <a:r>
              <a:rPr lang="fr-FR" dirty="0" smtClean="0">
                <a:solidFill>
                  <a:srgbClr val="B45600"/>
                </a:solidFill>
              </a:rPr>
              <a:t>industriel : </a:t>
            </a:r>
            <a:r>
              <a:rPr lang="fr-FR" dirty="0" smtClean="0"/>
              <a:t>arithmétique des Pentium (Harrison) et des AMD</a:t>
            </a:r>
          </a:p>
          <a:p>
            <a:pPr lvl="1">
              <a:lnSpc>
                <a:spcPct val="110000"/>
              </a:lnSpc>
            </a:pPr>
            <a:r>
              <a:rPr lang="fr-FR" dirty="0" smtClean="0">
                <a:solidFill>
                  <a:srgbClr val="B45600"/>
                </a:solidFill>
              </a:rPr>
              <a:t>industriel : </a:t>
            </a:r>
            <a:r>
              <a:rPr lang="fr-FR" dirty="0" smtClean="0"/>
              <a:t>B, Event B </a:t>
            </a:r>
            <a:r>
              <a:rPr lang="fr-FR" dirty="0" smtClean="0">
                <a:solidFill>
                  <a:schemeClr val="tx1"/>
                </a:solidFill>
              </a:rPr>
              <a:t>(</a:t>
            </a:r>
            <a:r>
              <a:rPr lang="fr-FR" dirty="0" err="1" smtClean="0">
                <a:solidFill>
                  <a:schemeClr val="tx1"/>
                </a:solidFill>
              </a:rPr>
              <a:t>Abrial</a:t>
            </a:r>
            <a:r>
              <a:rPr lang="fr-FR" dirty="0" smtClean="0">
                <a:solidFill>
                  <a:schemeClr val="tx1"/>
                </a:solidFill>
              </a:rPr>
              <a:t>) : métros (</a:t>
            </a:r>
            <a:r>
              <a:rPr lang="fr-FR" dirty="0" err="1" smtClean="0">
                <a:solidFill>
                  <a:schemeClr val="tx1"/>
                </a:solidFill>
              </a:rPr>
              <a:t>Météor</a:t>
            </a:r>
            <a:r>
              <a:rPr lang="fr-FR" dirty="0" smtClean="0">
                <a:solidFill>
                  <a:schemeClr val="tx1"/>
                </a:solidFill>
              </a:rPr>
              <a:t>, Lyon), trains, etc.</a:t>
            </a:r>
          </a:p>
          <a:p>
            <a:pPr lvl="1">
              <a:lnSpc>
                <a:spcPct val="110000"/>
              </a:lnSpc>
            </a:pPr>
            <a:r>
              <a:rPr lang="fr-FR" dirty="0">
                <a:solidFill>
                  <a:srgbClr val="B45600"/>
                </a:solidFill>
              </a:rPr>
              <a:t>industriel : </a:t>
            </a:r>
            <a:r>
              <a:rPr lang="fr-FR" dirty="0"/>
              <a:t>Sel4</a:t>
            </a:r>
            <a:r>
              <a:rPr lang="fr-FR" dirty="0">
                <a:solidFill>
                  <a:schemeClr val="tx1"/>
                </a:solidFill>
              </a:rPr>
              <a:t> (NICTA), </a:t>
            </a:r>
            <a:r>
              <a:rPr lang="fr-FR" dirty="0" err="1">
                <a:solidFill>
                  <a:srgbClr val="0000FF"/>
                </a:solidFill>
              </a:rPr>
              <a:t>Minix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(</a:t>
            </a:r>
            <a:r>
              <a:rPr lang="fr-FR" dirty="0" err="1">
                <a:solidFill>
                  <a:schemeClr val="tx1"/>
                </a:solidFill>
              </a:rPr>
              <a:t>Prove&amp;Run</a:t>
            </a:r>
            <a:r>
              <a:rPr lang="fr-FR" dirty="0">
                <a:solidFill>
                  <a:schemeClr val="tx1"/>
                </a:solidFill>
              </a:rPr>
              <a:t>) : noyau d'OS</a:t>
            </a:r>
          </a:p>
          <a:p>
            <a:pPr lvl="1">
              <a:lnSpc>
                <a:spcPct val="110000"/>
              </a:lnSpc>
            </a:pPr>
            <a:r>
              <a:rPr lang="fr-FR" dirty="0" err="1" smtClean="0"/>
              <a:t>CompCert</a:t>
            </a:r>
            <a:r>
              <a:rPr lang="fr-FR" dirty="0" smtClean="0">
                <a:solidFill>
                  <a:schemeClr val="tx1"/>
                </a:solidFill>
              </a:rPr>
              <a:t> (Leroy) : compilateur C </a:t>
            </a:r>
            <a:r>
              <a:rPr lang="fr-FR" dirty="0" err="1" smtClean="0">
                <a:solidFill>
                  <a:schemeClr val="tx1"/>
                </a:solidFill>
              </a:rPr>
              <a:t>vérifé</a:t>
            </a:r>
            <a:r>
              <a:rPr lang="fr-FR" dirty="0" smtClean="0">
                <a:solidFill>
                  <a:schemeClr val="tx1"/>
                </a:solidFill>
              </a:rPr>
              <a:t> en Coq</a:t>
            </a: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329666" y="4941168"/>
            <a:ext cx="6484668" cy="864852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Avantage : la puissance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Inconvénient : demande beaucoup d'expertise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9837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mathématiques sur ordinateur</a:t>
            </a:r>
            <a:endParaRPr lang="fr-FR" dirty="0"/>
          </a:p>
        </p:txBody>
      </p:sp>
      <p:grpSp>
        <p:nvGrpSpPr>
          <p:cNvPr id="8" name="Groupe 17"/>
          <p:cNvGrpSpPr>
            <a:grpSpLocks/>
          </p:cNvGrpSpPr>
          <p:nvPr/>
        </p:nvGrpSpPr>
        <p:grpSpPr bwMode="auto">
          <a:xfrm>
            <a:off x="323528" y="4876800"/>
            <a:ext cx="7239000" cy="1085850"/>
            <a:chOff x="533400" y="4876800"/>
            <a:chExt cx="7239000" cy="1085850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" y="4876800"/>
              <a:ext cx="1085850" cy="1085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ZoneTexte 8"/>
            <p:cNvSpPr txBox="1">
              <a:spLocks noChangeArrowheads="1"/>
            </p:cNvSpPr>
            <p:nvPr/>
          </p:nvSpPr>
          <p:spPr bwMode="auto">
            <a:xfrm>
              <a:off x="1788068" y="5085184"/>
              <a:ext cx="5984332" cy="52322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2800" dirty="0"/>
                <a:t>Preuve omise, évidente mais longue</a:t>
              </a:r>
            </a:p>
          </p:txBody>
        </p:sp>
      </p:grpSp>
      <p:sp>
        <p:nvSpPr>
          <p:cNvPr id="11" name="ZoneTexte 11"/>
          <p:cNvSpPr txBox="1">
            <a:spLocks noChangeArrowheads="1"/>
          </p:cNvSpPr>
          <p:nvPr/>
        </p:nvSpPr>
        <p:spPr bwMode="auto">
          <a:xfrm>
            <a:off x="3505200" y="4648200"/>
            <a:ext cx="46038" cy="523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12" name="ZoneTexte 18"/>
          <p:cNvSpPr txBox="1">
            <a:spLocks noChangeArrowheads="1"/>
          </p:cNvSpPr>
          <p:nvPr/>
        </p:nvSpPr>
        <p:spPr bwMode="auto">
          <a:xfrm>
            <a:off x="7010400" y="1131888"/>
            <a:ext cx="1682750" cy="29860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dirty="0"/>
              <a:t> 1852</a:t>
            </a:r>
          </a:p>
          <a:p>
            <a:r>
              <a:rPr lang="en-US" sz="2800" dirty="0"/>
              <a:t>   Guthrie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2800" dirty="0"/>
              <a:t> 1976</a:t>
            </a:r>
          </a:p>
          <a:p>
            <a:r>
              <a:rPr lang="en-US" sz="2800" dirty="0"/>
              <a:t>   </a:t>
            </a:r>
            <a:r>
              <a:rPr lang="en-US" sz="2800" dirty="0" err="1"/>
              <a:t>Appel</a:t>
            </a:r>
            <a:r>
              <a:rPr lang="en-US" sz="2800" dirty="0"/>
              <a:t> –</a:t>
            </a:r>
          </a:p>
          <a:p>
            <a:r>
              <a:rPr lang="en-US" sz="2800" dirty="0"/>
              <a:t>   </a:t>
            </a:r>
            <a:r>
              <a:rPr lang="en-US" sz="2800" dirty="0" err="1"/>
              <a:t>Haken</a:t>
            </a:r>
            <a:endParaRPr lang="en-US" sz="2800" dirty="0"/>
          </a:p>
          <a:p>
            <a:pPr>
              <a:spcBef>
                <a:spcPts val="1200"/>
              </a:spcBef>
            </a:pPr>
            <a:endParaRPr lang="fr-FR" sz="2800" dirty="0"/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7010400" y="3657600"/>
            <a:ext cx="1883849" cy="138499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dirty="0"/>
              <a:t> 2005</a:t>
            </a:r>
          </a:p>
          <a:p>
            <a:r>
              <a:rPr lang="en-US" sz="2800" dirty="0"/>
              <a:t>   Gonthier</a:t>
            </a:r>
          </a:p>
          <a:p>
            <a:r>
              <a:rPr lang="en-US" sz="2800" dirty="0"/>
              <a:t>   (en </a:t>
            </a:r>
            <a:r>
              <a:rPr lang="en-US" sz="2800" dirty="0" smtClean="0"/>
              <a:t>Coq)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1619672" y="5605047"/>
            <a:ext cx="7502375" cy="99719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2013 : </a:t>
            </a:r>
            <a:r>
              <a:rPr kumimoji="0" lang="fr-FR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Feit-Thompson’s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Odd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Order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Theorem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255 pages de maths lourdes 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Symbol"/>
              </a:rPr>
              <a:t>→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sym typeface="Symbol"/>
              </a:rPr>
              <a:t> 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sym typeface="Symbol"/>
              </a:rPr>
              <a:t>Coq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sym typeface="Symbol"/>
              </a:rPr>
              <a:t> 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sym typeface="Symbol"/>
              </a:rPr>
              <a:t>!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lum bright="-30000" contrast="48000"/>
          </a:blip>
          <a:srcRect/>
          <a:stretch>
            <a:fillRect/>
          </a:stretch>
        </p:blipFill>
        <p:spPr bwMode="auto">
          <a:xfrm>
            <a:off x="1318166" y="1020763"/>
            <a:ext cx="5616034" cy="3475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e 19"/>
          <p:cNvGrpSpPr>
            <a:grpSpLocks/>
          </p:cNvGrpSpPr>
          <p:nvPr/>
        </p:nvGrpSpPr>
        <p:grpSpPr bwMode="auto">
          <a:xfrm>
            <a:off x="1751283" y="979909"/>
            <a:ext cx="4749800" cy="4105275"/>
            <a:chOff x="2057400" y="914400"/>
            <a:chExt cx="4749800" cy="4104620"/>
          </a:xfrm>
        </p:grpSpPr>
        <p:sp>
          <p:nvSpPr>
            <p:cNvPr id="14" name="ZoneTexte 12"/>
            <p:cNvSpPr txBox="1">
              <a:spLocks noChangeArrowheads="1"/>
            </p:cNvSpPr>
            <p:nvPr/>
          </p:nvSpPr>
          <p:spPr bwMode="auto">
            <a:xfrm>
              <a:off x="2743200" y="4495800"/>
              <a:ext cx="3044424" cy="5232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2800"/>
                <a:t>G</a:t>
              </a:r>
              <a:r>
                <a:rPr lang="fr-FR" sz="2800">
                  <a:solidFill>
                    <a:schemeClr val="tx2"/>
                  </a:solidFill>
                </a:rPr>
                <a:t>e</a:t>
              </a:r>
              <a:r>
                <a:rPr lang="fr-FR" sz="2800">
                  <a:solidFill>
                    <a:schemeClr val="accent1"/>
                  </a:solidFill>
                </a:rPr>
                <a:t>o</a:t>
              </a:r>
              <a:r>
                <a:rPr lang="fr-FR" sz="2800"/>
                <a:t>r</a:t>
              </a:r>
              <a:r>
                <a:rPr lang="fr-FR" sz="2800">
                  <a:solidFill>
                    <a:schemeClr val="accent2"/>
                  </a:solidFill>
                </a:rPr>
                <a:t>g</a:t>
              </a:r>
              <a:r>
                <a:rPr lang="fr-FR" sz="2800">
                  <a:solidFill>
                    <a:schemeClr val="accent1"/>
                  </a:solidFill>
                </a:rPr>
                <a:t>e</a:t>
              </a:r>
              <a:r>
                <a:rPr lang="fr-FR" sz="2800">
                  <a:solidFill>
                    <a:schemeClr val="accent2"/>
                  </a:solidFill>
                </a:rPr>
                <a:t>s</a:t>
              </a:r>
              <a:r>
                <a:rPr lang="fr-FR" sz="2800"/>
                <a:t> </a:t>
              </a:r>
              <a:r>
                <a:rPr lang="fr-FR" sz="2800">
                  <a:solidFill>
                    <a:schemeClr val="tx2"/>
                  </a:solidFill>
                </a:rPr>
                <a:t>G</a:t>
              </a:r>
              <a:r>
                <a:rPr lang="fr-FR" sz="2800">
                  <a:solidFill>
                    <a:schemeClr val="accent2"/>
                  </a:solidFill>
                </a:rPr>
                <a:t>o</a:t>
              </a:r>
              <a:r>
                <a:rPr lang="fr-FR" sz="2800"/>
                <a:t>n</a:t>
              </a:r>
              <a:r>
                <a:rPr lang="fr-FR" sz="2800">
                  <a:solidFill>
                    <a:schemeClr val="accent1"/>
                  </a:solidFill>
                </a:rPr>
                <a:t>t</a:t>
              </a:r>
              <a:r>
                <a:rPr lang="fr-FR" sz="2800"/>
                <a:t>h</a:t>
              </a:r>
              <a:r>
                <a:rPr lang="fr-FR" sz="2800">
                  <a:solidFill>
                    <a:schemeClr val="tx2"/>
                  </a:solidFill>
                </a:rPr>
                <a:t>i</a:t>
              </a:r>
              <a:r>
                <a:rPr lang="fr-FR" sz="2800">
                  <a:solidFill>
                    <a:schemeClr val="accent1"/>
                  </a:solidFill>
                </a:rPr>
                <a:t>e</a:t>
              </a:r>
              <a:r>
                <a:rPr lang="fr-FR" sz="2800">
                  <a:solidFill>
                    <a:schemeClr val="accent2"/>
                  </a:solidFill>
                </a:rPr>
                <a:t>r</a:t>
              </a: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7400" y="914400"/>
              <a:ext cx="4749800" cy="3562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17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 dirty="0" smtClean="0"/>
              <a:t> </a:t>
            </a:r>
            <a:fld id="{BD380794-AD05-45D1-BCEF-E41591C34CDA}" type="slidenum">
              <a:rPr lang="fr-FR" smtClean="0"/>
              <a:pPr/>
              <a:t>56</a:t>
            </a:fld>
            <a:endParaRPr lang="fr-FR" dirty="0"/>
          </a:p>
        </p:txBody>
      </p:sp>
      <p:sp>
        <p:nvSpPr>
          <p:cNvPr id="18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4211960" y="6562800"/>
            <a:ext cx="3712840" cy="365125"/>
          </a:xfrm>
        </p:spPr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19" name="Espace réservé de la date 1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985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646331"/>
          </a:xfrm>
        </p:spPr>
        <p:txBody>
          <a:bodyPr/>
          <a:lstStyle/>
          <a:p>
            <a:r>
              <a:rPr lang="en-US" dirty="0" err="1" smtClean="0"/>
              <a:t>CompCert</a:t>
            </a:r>
            <a:r>
              <a:rPr lang="en-US" dirty="0" smtClean="0"/>
              <a:t> Architecture (Coq)</a:t>
            </a:r>
            <a:endParaRPr lang="fr-FR" dirty="0"/>
          </a:p>
        </p:txBody>
      </p:sp>
      <p:pic>
        <p:nvPicPr>
          <p:cNvPr id="3074" name="Picture 2" descr="CompCert compiler pas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811" y="914400"/>
            <a:ext cx="6722789" cy="449580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152400" y="5562600"/>
            <a:ext cx="8780545" cy="95410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800" dirty="0" smtClean="0"/>
              <a:t>11 intermediate languages, 10 proven transformations</a:t>
            </a:r>
          </a:p>
          <a:p>
            <a:pPr algn="ctr">
              <a:buNone/>
            </a:pPr>
            <a:r>
              <a:rPr lang="en-US" sz="2800" dirty="0" smtClean="0"/>
              <a:t>use of external algorithms, results proved correct</a:t>
            </a:r>
            <a:endParaRPr lang="fr-FR" sz="28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3"/>
          </p:nvPr>
        </p:nvSpPr>
        <p:spPr>
          <a:xfrm>
            <a:off x="7848600" y="6572272"/>
            <a:ext cx="2133600" cy="365125"/>
          </a:xfrm>
        </p:spPr>
        <p:txBody>
          <a:bodyPr/>
          <a:lstStyle/>
          <a:p>
            <a:r>
              <a:rPr lang="fr-FR" smtClean="0"/>
              <a:t>14/06/2017</a:t>
            </a:r>
            <a:endParaRPr lang="en-US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644008" y="6564337"/>
            <a:ext cx="3280792" cy="365125"/>
          </a:xfrm>
        </p:spPr>
        <p:txBody>
          <a:bodyPr/>
          <a:lstStyle/>
          <a:p>
            <a:r>
              <a:rPr lang="en-US" smtClean="0"/>
              <a:t>G. Berry, Montpellier</a:t>
            </a:r>
            <a:endParaRPr lang="en-US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4"/>
          </p:nvPr>
        </p:nvSpPr>
        <p:spPr>
          <a:xfrm>
            <a:off x="6934200" y="6572272"/>
            <a:ext cx="2133600" cy="365125"/>
          </a:xfrm>
        </p:spPr>
        <p:txBody>
          <a:bodyPr/>
          <a:lstStyle/>
          <a:p>
            <a:r>
              <a:rPr lang="en-US" smtClean="0"/>
              <a:t> </a:t>
            </a:r>
            <a:fld id="{BD380794-AD05-45D1-BCEF-E41591C34CDA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89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28600" y="1219164"/>
            <a:ext cx="8610600" cy="1951303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Coq: </a:t>
            </a:r>
            <a:r>
              <a:rPr lang="en-US" dirty="0" smtClean="0"/>
              <a:t>an algorithm can only be written together with its termination proof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The actual CAML </a:t>
            </a:r>
            <a:r>
              <a:rPr lang="en-US" dirty="0" smtClean="0">
                <a:solidFill>
                  <a:schemeClr val="accent4"/>
                </a:solidFill>
              </a:rPr>
              <a:t>executable code </a:t>
            </a:r>
            <a:r>
              <a:rPr lang="en-US" dirty="0" smtClean="0"/>
              <a:t>of the algorithm</a:t>
            </a:r>
          </a:p>
          <a:p>
            <a:pPr>
              <a:buNone/>
            </a:pPr>
            <a:r>
              <a:rPr lang="en-US" dirty="0" smtClean="0"/>
              <a:t>   is automatically </a:t>
            </a:r>
            <a:r>
              <a:rPr lang="en-US" dirty="0" smtClean="0">
                <a:solidFill>
                  <a:schemeClr val="accent3"/>
                </a:solidFill>
              </a:rPr>
              <a:t>extracted from the proof </a:t>
            </a:r>
            <a:endParaRPr lang="fr-FR" dirty="0">
              <a:solidFill>
                <a:schemeClr val="accent3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CompCert</a:t>
            </a:r>
            <a:r>
              <a:rPr lang="en-US" dirty="0" smtClean="0"/>
              <a:t> Code Extraction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04800" y="4038600"/>
            <a:ext cx="8491428" cy="5847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3200" dirty="0" smtClean="0"/>
              <a:t>Curry-Howard principle: computing </a:t>
            </a:r>
            <a:r>
              <a:rPr lang="en-US" sz="3200" dirty="0" smtClean="0">
                <a:sym typeface="Symbol"/>
              </a:rPr>
              <a:t> proving</a:t>
            </a:r>
            <a:endParaRPr lang="fr-FR" sz="3200" dirty="0" smtClean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3"/>
          </p:nvPr>
        </p:nvSpPr>
        <p:spPr>
          <a:xfrm>
            <a:off x="7848600" y="6572272"/>
            <a:ext cx="2133600" cy="365125"/>
          </a:xfrm>
        </p:spPr>
        <p:txBody>
          <a:bodyPr/>
          <a:lstStyle/>
          <a:p>
            <a:r>
              <a:rPr lang="fr-FR" smtClean="0"/>
              <a:t>14/06/2017</a:t>
            </a:r>
            <a:endParaRPr lang="en-US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644008" y="6564337"/>
            <a:ext cx="3280792" cy="365125"/>
          </a:xfrm>
        </p:spPr>
        <p:txBody>
          <a:bodyPr/>
          <a:lstStyle/>
          <a:p>
            <a:r>
              <a:rPr lang="en-US" smtClean="0"/>
              <a:t>G. Berry, Montpellier</a:t>
            </a:r>
            <a:endParaRPr lang="en-US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4"/>
          </p:nvPr>
        </p:nvSpPr>
        <p:spPr>
          <a:xfrm>
            <a:off x="6934200" y="6572272"/>
            <a:ext cx="2133600" cy="365125"/>
          </a:xfrm>
        </p:spPr>
        <p:txBody>
          <a:bodyPr/>
          <a:lstStyle/>
          <a:p>
            <a:r>
              <a:rPr lang="en-US" smtClean="0"/>
              <a:t> </a:t>
            </a:r>
            <a:fld id="{BD380794-AD05-45D1-BCEF-E41591C34CDA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43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7844" y="908720"/>
            <a:ext cx="9170937" cy="864852"/>
          </a:xfrm>
        </p:spPr>
        <p:txBody>
          <a:bodyPr/>
          <a:lstStyle/>
          <a:p>
            <a:r>
              <a:rPr lang="fr-FR" dirty="0" smtClean="0"/>
              <a:t>Compléter ou remplacer le test par des </a:t>
            </a:r>
            <a:r>
              <a:rPr lang="fr-FR" dirty="0" smtClean="0">
                <a:solidFill>
                  <a:schemeClr val="tx2"/>
                </a:solidFill>
              </a:rPr>
              <a:t>preuves mathématiques</a:t>
            </a:r>
            <a:r>
              <a:rPr lang="fr-FR" dirty="0" smtClean="0"/>
              <a:t>, avec au moins le degré de confiance associé aux maths.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>
          <a:xfrm>
            <a:off x="17844" y="1953994"/>
            <a:ext cx="8676456" cy="233910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 smtClean="0">
                <a:solidFill>
                  <a:schemeClr val="accent4"/>
                </a:solidFill>
              </a:rPr>
              <a:t>Automatiser les preuves</a:t>
            </a:r>
            <a:r>
              <a:rPr lang="fr-FR" kern="0" dirty="0" smtClean="0">
                <a:solidFill>
                  <a:schemeClr val="tx2"/>
                </a:solidFill>
              </a:rPr>
              <a:t> </a:t>
            </a:r>
            <a:r>
              <a:rPr lang="fr-FR" kern="0" dirty="0" smtClean="0"/>
              <a:t>autant que possible</a:t>
            </a:r>
          </a:p>
          <a:p>
            <a:r>
              <a:rPr lang="fr-FR" kern="0" dirty="0" smtClean="0"/>
              <a:t>Produire des </a:t>
            </a:r>
            <a:r>
              <a:rPr lang="fr-FR" kern="0" dirty="0" smtClean="0">
                <a:solidFill>
                  <a:schemeClr val="accent4"/>
                </a:solidFill>
              </a:rPr>
              <a:t>contre-exemples</a:t>
            </a:r>
            <a:r>
              <a:rPr lang="fr-FR" kern="0" dirty="0" smtClean="0"/>
              <a:t> pour les propriétés fausses</a:t>
            </a:r>
          </a:p>
          <a:p>
            <a:r>
              <a:rPr lang="fr-FR" kern="0" dirty="0" smtClean="0"/>
              <a:t>Rendre la preuve accessible à des </a:t>
            </a:r>
            <a:r>
              <a:rPr lang="fr-FR" kern="0" dirty="0" smtClean="0">
                <a:solidFill>
                  <a:schemeClr val="accent4"/>
                </a:solidFill>
              </a:rPr>
              <a:t>ingénieurs normaux</a:t>
            </a:r>
          </a:p>
          <a:p>
            <a:r>
              <a:rPr lang="fr-FR" kern="0" dirty="0"/>
              <a:t>Intégrer la preuve dans les </a:t>
            </a:r>
            <a:r>
              <a:rPr lang="fr-FR" kern="0" dirty="0">
                <a:solidFill>
                  <a:schemeClr val="accent4"/>
                </a:solidFill>
              </a:rPr>
              <a:t>flots de développement </a:t>
            </a:r>
            <a:r>
              <a:rPr lang="fr-FR" kern="0" dirty="0"/>
              <a:t>usuels</a:t>
            </a:r>
          </a:p>
          <a:p>
            <a:r>
              <a:rPr lang="fr-FR" kern="0" dirty="0" smtClean="0"/>
              <a:t>Comprendre quand l’effort de preuve est </a:t>
            </a:r>
            <a:r>
              <a:rPr lang="fr-FR" kern="0" dirty="0" smtClean="0">
                <a:solidFill>
                  <a:srgbClr val="B45600"/>
                </a:solidFill>
              </a:rPr>
              <a:t>justifié en pratique</a:t>
            </a:r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59</a:t>
            </a:fld>
            <a:endParaRPr lang="fr-FR" dirty="0"/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4211960" y="6562800"/>
            <a:ext cx="3712840" cy="365125"/>
          </a:xfrm>
        </p:spPr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10" name="Espace réservé de la date 1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151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5"/>
          <p:cNvSpPr txBox="1">
            <a:spLocks/>
          </p:cNvSpPr>
          <p:nvPr/>
        </p:nvSpPr>
        <p:spPr>
          <a:xfrm>
            <a:off x="304800" y="1066800"/>
            <a:ext cx="8610600" cy="20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168" marR="0" lvl="0" indent="-201168" algn="l" defTabSz="914400" rtl="0" eaLnBrk="1" fontAlgn="base" latinLnBrk="0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Dharan,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25 févier 1991, bug des missiles </a:t>
            </a:r>
            <a:r>
              <a:rPr kumimoji="0" lang="fr-FR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Patriot</a:t>
            </a:r>
            <a:endParaRPr kumimoji="0" lang="fr-F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201168" algn="l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 les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 arrondis dégradent rapidement la précision de l’heure</a:t>
            </a:r>
          </a:p>
          <a:p>
            <a:pPr marL="457200" marR="0" lvl="1" indent="-201168" algn="l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fr-FR" sz="2400" kern="0" dirty="0" smtClean="0">
                <a:solidFill>
                  <a:schemeClr val="tx2"/>
                </a:solidFill>
                <a:latin typeface="+mn-lt"/>
              </a:rPr>
              <a:t> après 110h, l’erreur est de 0.34 s</a:t>
            </a: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457200" marR="0" lvl="1" indent="-201168" algn="l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fr-FR" sz="2400" kern="0" dirty="0" smtClean="0">
                <a:solidFill>
                  <a:schemeClr val="tx2"/>
                </a:solidFill>
                <a:latin typeface="+mn-lt"/>
                <a:sym typeface="Symbol"/>
              </a:rPr>
              <a:t> le </a:t>
            </a:r>
            <a:r>
              <a:rPr lang="fr-FR" sz="2400" kern="0" dirty="0" err="1" smtClean="0">
                <a:solidFill>
                  <a:schemeClr val="tx2"/>
                </a:solidFill>
                <a:latin typeface="+mn-lt"/>
                <a:sym typeface="Symbol"/>
              </a:rPr>
              <a:t>Patriot</a:t>
            </a:r>
            <a:r>
              <a:rPr lang="fr-FR" sz="2400" kern="0" dirty="0" smtClean="0">
                <a:solidFill>
                  <a:schemeClr val="tx2"/>
                </a:solidFill>
                <a:latin typeface="+mn-lt"/>
                <a:sym typeface="Symbol"/>
              </a:rPr>
              <a:t> manque le </a:t>
            </a:r>
            <a:r>
              <a:rPr lang="fr-FR" sz="2400" kern="0" dirty="0" err="1" smtClean="0">
                <a:solidFill>
                  <a:schemeClr val="tx2"/>
                </a:solidFill>
                <a:latin typeface="+mn-lt"/>
                <a:sym typeface="Symbol"/>
              </a:rPr>
              <a:t>Scud</a:t>
            </a: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sym typeface="Symbol"/>
            </a:endParaRPr>
          </a:p>
          <a:p>
            <a:pPr marL="457200" marR="0" lvl="1" indent="-201168" algn="l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sym typeface="Symbol"/>
              </a:rPr>
              <a:t> 28 soldats morts</a:t>
            </a:r>
            <a:r>
              <a:rPr lang="fr-FR" sz="2400" kern="0" dirty="0" smtClean="0">
                <a:solidFill>
                  <a:schemeClr val="accent1"/>
                </a:solidFill>
                <a:latin typeface="+mn-lt"/>
                <a:sym typeface="Symbol"/>
              </a:rPr>
              <a:t>, 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sym typeface="Symbol"/>
              </a:rPr>
              <a:t>98 blessés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2120900"/>
            <a:ext cx="12446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240793" y="3620380"/>
            <a:ext cx="8602035" cy="565121"/>
          </a:xfrm>
          <a:prstGeom prst="rect">
            <a:avLst/>
          </a:prstGeom>
          <a:noFill/>
          <a:ln w="28575" cmpd="sng">
            <a:solidFill>
              <a:schemeClr val="accent1"/>
            </a:solidFill>
          </a:ln>
        </p:spPr>
        <p:txBody>
          <a:bodyPr wrap="none" tIns="46800" bIns="46800" rtlCol="0" anchor="ctr" anchorCtr="0">
            <a:spAutoFit/>
          </a:bodyPr>
          <a:lstStyle/>
          <a:p>
            <a:pPr indent="-201168">
              <a:lnSpc>
                <a:spcPct val="105000"/>
              </a:lnSpc>
              <a:spcBef>
                <a:spcPts val="0"/>
              </a:spcBef>
              <a:defRPr/>
            </a:pPr>
            <a:r>
              <a:rPr lang="fr-FR" sz="2800" kern="0" smtClean="0">
                <a:sym typeface="Symbol"/>
              </a:rPr>
              <a:t>Fix: rebooter le systèmes toutes les quelques heures</a:t>
            </a:r>
            <a:endParaRPr lang="fr-FR" sz="2800" kern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bien triste de bug de temps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337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46856" y="4212605"/>
            <a:ext cx="8229600" cy="2288319"/>
          </a:xfrm>
        </p:spPr>
        <p:txBody>
          <a:bodyPr/>
          <a:lstStyle/>
          <a:p>
            <a:r>
              <a:rPr lang="fr-FR" dirty="0" smtClean="0"/>
              <a:t>Les protocoles de sécurité</a:t>
            </a:r>
          </a:p>
          <a:p>
            <a:pPr lvl="1">
              <a:spcBef>
                <a:spcPts val="300"/>
              </a:spcBef>
            </a:pPr>
            <a:r>
              <a:rPr lang="fr-FR" dirty="0" smtClean="0"/>
              <a:t>négociations de crypto, échanges de clefs, votes, etc.</a:t>
            </a:r>
          </a:p>
          <a:p>
            <a:pPr lvl="1">
              <a:spcBef>
                <a:spcPts val="300"/>
              </a:spcBef>
            </a:pPr>
            <a:r>
              <a:rPr lang="fr-FR" dirty="0" smtClean="0">
                <a:solidFill>
                  <a:srgbClr val="FF0000"/>
                </a:solidFill>
              </a:rPr>
              <a:t>le point faible de la sécurité </a:t>
            </a:r>
          </a:p>
          <a:p>
            <a:pPr lvl="1">
              <a:spcBef>
                <a:spcPts val="300"/>
              </a:spcBef>
            </a:pPr>
            <a:r>
              <a:rPr lang="fr-FR" dirty="0" smtClean="0"/>
              <a:t>failles trouvées régulièrement par les méthodes formelles</a:t>
            </a:r>
          </a:p>
          <a:p>
            <a:pPr marL="256032" lvl="1" indent="0">
              <a:spcBef>
                <a:spcPts val="300"/>
              </a:spcBef>
              <a:buNone/>
            </a:pPr>
            <a:r>
              <a:rPr lang="fr-FR" dirty="0"/>
              <a:t> </a:t>
            </a:r>
            <a:r>
              <a:rPr lang="fr-FR" dirty="0" smtClean="0"/>
              <a:t>  ex. </a:t>
            </a:r>
            <a:r>
              <a:rPr lang="fr-FR" dirty="0" smtClean="0">
                <a:solidFill>
                  <a:schemeClr val="accent1"/>
                </a:solidFill>
              </a:rPr>
              <a:t>TLS</a:t>
            </a:r>
            <a:r>
              <a:rPr lang="fr-FR" dirty="0" smtClean="0"/>
              <a:t>  (Microsoft / </a:t>
            </a:r>
            <a:r>
              <a:rPr lang="fr-FR" dirty="0" err="1" smtClean="0"/>
              <a:t>Inria</a:t>
            </a:r>
            <a:r>
              <a:rPr lang="fr-FR" dirty="0" smtClean="0"/>
              <a:t>), </a:t>
            </a:r>
            <a:r>
              <a:rPr lang="fr-FR" dirty="0" smtClean="0">
                <a:solidFill>
                  <a:schemeClr val="accent1"/>
                </a:solidFill>
              </a:rPr>
              <a:t>votes</a:t>
            </a:r>
            <a:r>
              <a:rPr lang="fr-FR" dirty="0" smtClean="0"/>
              <a:t> (Caramel / Cassis, </a:t>
            </a:r>
            <a:r>
              <a:rPr lang="fr-FR" dirty="0" err="1" smtClean="0"/>
              <a:t>Inria</a:t>
            </a:r>
            <a:r>
              <a:rPr lang="fr-FR" dirty="0" smtClean="0"/>
              <a:t> Nancy)</a:t>
            </a:r>
          </a:p>
          <a:p>
            <a:pPr lvl="1">
              <a:spcBef>
                <a:spcPts val="300"/>
              </a:spcBef>
            </a:pPr>
            <a:r>
              <a:rPr lang="fr-FR" dirty="0" smtClean="0"/>
              <a:t>preuves automatiques de correction devenant possibles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60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1077218"/>
          </a:xfrm>
        </p:spPr>
        <p:txBody>
          <a:bodyPr/>
          <a:lstStyle/>
          <a:p>
            <a:r>
              <a:rPr lang="fr-FR" dirty="0" smtClean="0"/>
              <a:t>Exemples de choses à ne pas laisser</a:t>
            </a:r>
            <a:br>
              <a:rPr lang="fr-FR" dirty="0" smtClean="0"/>
            </a:br>
            <a:r>
              <a:rPr lang="fr-FR" dirty="0" smtClean="0"/>
              <a:t>aux humains normaux (vous, moi, etc.)</a:t>
            </a:r>
            <a:endParaRPr lang="fr-FR" dirty="0"/>
          </a:p>
        </p:txBody>
      </p:sp>
      <p:sp>
        <p:nvSpPr>
          <p:cNvPr id="8" name="Espace réservé du contenu 6"/>
          <p:cNvSpPr txBox="1">
            <a:spLocks/>
          </p:cNvSpPr>
          <p:nvPr/>
        </p:nvSpPr>
        <p:spPr>
          <a:xfrm>
            <a:off x="446856" y="1268760"/>
            <a:ext cx="8229600" cy="120340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Les algorithmes distribués</a:t>
            </a:r>
          </a:p>
          <a:p>
            <a:pPr lvl="1">
              <a:spcBef>
                <a:spcPts val="300"/>
              </a:spcBef>
            </a:pPr>
            <a:r>
              <a:rPr lang="fr-FR" dirty="0" smtClean="0"/>
              <a:t>cohérence de données distribuées</a:t>
            </a:r>
          </a:p>
          <a:p>
            <a:pPr lvl="1">
              <a:spcBef>
                <a:spcPts val="300"/>
              </a:spcBef>
            </a:pPr>
            <a:r>
              <a:rPr lang="fr-FR" dirty="0" smtClean="0"/>
              <a:t>décisions distribuées, ...</a:t>
            </a:r>
          </a:p>
        </p:txBody>
      </p:sp>
      <p:sp>
        <p:nvSpPr>
          <p:cNvPr id="9" name="Espace réservé du contenu 6"/>
          <p:cNvSpPr txBox="1">
            <a:spLocks/>
          </p:cNvSpPr>
          <p:nvPr/>
        </p:nvSpPr>
        <p:spPr>
          <a:xfrm>
            <a:off x="446856" y="2579099"/>
            <a:ext cx="8229600" cy="152657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Le temps-réel critique / certifié</a:t>
            </a:r>
          </a:p>
          <a:p>
            <a:pPr lvl="1">
              <a:spcBef>
                <a:spcPts val="300"/>
              </a:spcBef>
            </a:pPr>
            <a:r>
              <a:rPr lang="fr-FR" dirty="0" smtClean="0"/>
              <a:t>langages formels spécialisés disponibles (ex. SCADE 6)</a:t>
            </a:r>
          </a:p>
          <a:p>
            <a:pPr lvl="1">
              <a:spcBef>
                <a:spcPts val="300"/>
              </a:spcBef>
            </a:pPr>
            <a:r>
              <a:rPr lang="fr-FR" dirty="0" smtClean="0"/>
              <a:t>méthodes de preuve applicables dans certains domaines (cf. Dassault Aviation)</a:t>
            </a:r>
          </a:p>
        </p:txBody>
      </p:sp>
    </p:spTree>
    <p:extLst>
      <p:ext uri="{BB962C8B-B14F-4D97-AF65-F5344CB8AC3E}">
        <p14:creationId xmlns:p14="http://schemas.microsoft.com/office/powerpoint/2010/main" val="130864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16024" y="1556792"/>
            <a:ext cx="8507288" cy="1126462"/>
          </a:xfrm>
          <a:solidFill>
            <a:schemeClr val="bg1"/>
          </a:solidFill>
        </p:spPr>
        <p:txBody>
          <a:bodyPr/>
          <a:lstStyle/>
          <a:p>
            <a:r>
              <a:rPr lang="fr-FR" dirty="0" smtClean="0"/>
              <a:t>Si possible, dès la spécification</a:t>
            </a:r>
          </a:p>
          <a:p>
            <a:pPr lvl="1"/>
            <a:r>
              <a:rPr lang="fr-FR" dirty="0" smtClean="0"/>
              <a:t> description formelle (et modulaire) de la fonction, de l’environnement  </a:t>
            </a:r>
            <a:r>
              <a:rPr lang="fr-FR" dirty="0" smtClean="0">
                <a:solidFill>
                  <a:schemeClr val="bg1"/>
                </a:solidFill>
              </a:rPr>
              <a:t>l</a:t>
            </a:r>
            <a:r>
              <a:rPr lang="fr-FR" dirty="0" smtClean="0"/>
              <a:t>et des contraintes à respecter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Quand  utiliser la vérification formelle ?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195736" y="820120"/>
            <a:ext cx="3919663" cy="629754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tIns="46800" bIns="64800" rtlCol="0" anchor="ctr" anchorCtr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32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Le plus tôt possible !</a:t>
            </a:r>
          </a:p>
        </p:txBody>
      </p:sp>
      <p:sp>
        <p:nvSpPr>
          <p:cNvPr id="8" name="Espace réservé du contenu 1"/>
          <p:cNvSpPr txBox="1">
            <a:spLocks/>
          </p:cNvSpPr>
          <p:nvPr/>
        </p:nvSpPr>
        <p:spPr>
          <a:xfrm>
            <a:off x="216024" y="3542799"/>
            <a:ext cx="8796808" cy="11264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 smtClean="0"/>
              <a:t>Sinon (contraintes industrielles), dès le début de la réalisation</a:t>
            </a:r>
          </a:p>
          <a:p>
            <a:pPr lvl="1"/>
            <a:r>
              <a:rPr lang="fr-FR" kern="0" dirty="0" smtClean="0"/>
              <a:t> remise en forme des spécification, en particulier sur les points douteux</a:t>
            </a:r>
          </a:p>
          <a:p>
            <a:pPr lvl="1"/>
            <a:r>
              <a:rPr lang="fr-FR" kern="0" dirty="0" smtClean="0"/>
              <a:t> validation formelle dès le début du codage (ex. Esterel)</a:t>
            </a:r>
            <a:endParaRPr lang="fr-FR" kern="0" dirty="0"/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216024" y="2711378"/>
            <a:ext cx="8507288" cy="8032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/>
              <a:t>E</a:t>
            </a:r>
            <a:r>
              <a:rPr lang="fr-FR" kern="0" dirty="0" smtClean="0"/>
              <a:t>t dans tout le passage de la spécification à la réalisation</a:t>
            </a:r>
          </a:p>
          <a:p>
            <a:pPr lvl="1"/>
            <a:r>
              <a:rPr lang="fr-FR" kern="0" dirty="0" smtClean="0"/>
              <a:t> raffinement graduel ou preuves de conformité</a:t>
            </a:r>
            <a:endParaRPr lang="fr-FR" kern="0" dirty="0"/>
          </a:p>
        </p:txBody>
      </p:sp>
      <p:sp>
        <p:nvSpPr>
          <p:cNvPr id="10" name="Espace réservé du contenu 1"/>
          <p:cNvSpPr txBox="1">
            <a:spLocks/>
          </p:cNvSpPr>
          <p:nvPr/>
        </p:nvSpPr>
        <p:spPr>
          <a:xfrm>
            <a:off x="216024" y="4797152"/>
            <a:ext cx="8796808" cy="14496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 smtClean="0"/>
              <a:t>En </a:t>
            </a:r>
            <a:r>
              <a:rPr lang="fr-FR" kern="0" dirty="0" smtClean="0">
                <a:solidFill>
                  <a:schemeClr val="accent1"/>
                </a:solidFill>
              </a:rPr>
              <a:t>mode pompier</a:t>
            </a:r>
            <a:r>
              <a:rPr lang="fr-FR" kern="0" dirty="0" smtClean="0"/>
              <a:t>, c’est beaucoup plus difficile....</a:t>
            </a:r>
          </a:p>
          <a:p>
            <a:pPr lvl="1"/>
            <a:r>
              <a:rPr lang="fr-FR" kern="0" dirty="0" smtClean="0"/>
              <a:t> mais fort utile pour la promotion du sujet</a:t>
            </a:r>
          </a:p>
          <a:p>
            <a:pPr lvl="1"/>
            <a:r>
              <a:rPr lang="fr-FR" kern="0" dirty="0" smtClean="0"/>
              <a:t> crash téléphone US, Ariane 5, bug Pentium, bugs de drivers,</a:t>
            </a:r>
          </a:p>
          <a:p>
            <a:pPr lvl="1"/>
            <a:r>
              <a:rPr lang="fr-FR" kern="0" dirty="0" smtClean="0">
                <a:solidFill>
                  <a:schemeClr val="bg1"/>
                </a:solidFill>
              </a:rPr>
              <a:t> </a:t>
            </a:r>
            <a:r>
              <a:rPr lang="fr-FR" kern="0" dirty="0" err="1" smtClean="0"/>
              <a:t>probl</a:t>
            </a:r>
            <a:r>
              <a:rPr lang="en-US" kern="0" dirty="0" err="1" smtClean="0"/>
              <a:t>èmes</a:t>
            </a:r>
            <a:r>
              <a:rPr lang="en-US" kern="0" dirty="0" smtClean="0"/>
              <a:t> de</a:t>
            </a:r>
            <a:r>
              <a:rPr lang="fr-FR" kern="0" dirty="0" smtClean="0"/>
              <a:t> sécurité, etc.</a:t>
            </a:r>
          </a:p>
        </p:txBody>
      </p:sp>
      <p:sp>
        <p:nvSpPr>
          <p:cNvPr id="11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61</a:t>
            </a:fld>
            <a:endParaRPr lang="fr-FR" dirty="0"/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4211960" y="6562800"/>
            <a:ext cx="3712840" cy="365125"/>
          </a:xfrm>
        </p:spPr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13" name="Espace réservé de la date 1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90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7" grpId="0" animBg="1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Débordement de Buffer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1416632" y="1981200"/>
            <a:ext cx="399468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r-FR" sz="28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824090" y="1981200"/>
            <a:ext cx="399468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r-FR" sz="28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231548" y="1981200"/>
            <a:ext cx="399468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r-FR" sz="28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639006" y="1981200"/>
            <a:ext cx="399468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r-FR" sz="28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046464" y="1981200"/>
            <a:ext cx="399468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r-FR" sz="28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453922" y="1981200"/>
            <a:ext cx="399468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r-FR" sz="28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861380" y="1981200"/>
            <a:ext cx="399468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r-FR" sz="28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268838" y="1981200"/>
            <a:ext cx="399468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r-FR" sz="28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cxnSp>
        <p:nvCxnSpPr>
          <p:cNvPr id="22" name="Connecteur droit 21"/>
          <p:cNvCxnSpPr/>
          <p:nvPr/>
        </p:nvCxnSpPr>
        <p:spPr bwMode="auto">
          <a:xfrm rot="5400000">
            <a:off x="807032" y="2286000"/>
            <a:ext cx="12192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pSp>
        <p:nvGrpSpPr>
          <p:cNvPr id="27" name="Groupe 26"/>
          <p:cNvGrpSpPr/>
          <p:nvPr/>
        </p:nvGrpSpPr>
        <p:grpSpPr>
          <a:xfrm>
            <a:off x="4668306" y="1676400"/>
            <a:ext cx="1629832" cy="1219200"/>
            <a:chOff x="4668306" y="1676400"/>
            <a:chExt cx="1629832" cy="1219200"/>
          </a:xfrm>
        </p:grpSpPr>
        <p:grpSp>
          <p:nvGrpSpPr>
            <p:cNvPr id="25" name="Groupe 24"/>
            <p:cNvGrpSpPr/>
            <p:nvPr/>
          </p:nvGrpSpPr>
          <p:grpSpPr>
            <a:xfrm>
              <a:off x="4676296" y="1981200"/>
              <a:ext cx="1621842" cy="523220"/>
              <a:chOff x="4676296" y="2286000"/>
              <a:chExt cx="1621842" cy="523220"/>
            </a:xfrm>
          </p:grpSpPr>
          <p:sp>
            <p:nvSpPr>
              <p:cNvPr id="16" name="ZoneTexte 15"/>
              <p:cNvSpPr txBox="1"/>
              <p:nvPr/>
            </p:nvSpPr>
            <p:spPr>
              <a:xfrm>
                <a:off x="4676296" y="2286000"/>
                <a:ext cx="399468" cy="52322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>
                  <a:buNone/>
                </a:pPr>
                <a:r>
                  <a:rPr lang="fr-FR" sz="2800" b="1" dirty="0" smtClean="0">
                    <a:solidFill>
                      <a:schemeClr val="accent1"/>
                    </a:solidFill>
                    <a:latin typeface="Courier New" pitchFamily="49" charset="0"/>
                    <a:cs typeface="Courier New" pitchFamily="49" charset="0"/>
                  </a:rPr>
                  <a:t>y</a:t>
                </a:r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5083754" y="2286000"/>
                <a:ext cx="399468" cy="52322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>
                  <a:buNone/>
                </a:pPr>
                <a:r>
                  <a:rPr lang="fr-FR" sz="2800" b="1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5491212" y="2286000"/>
                <a:ext cx="399468" cy="52322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>
                  <a:buNone/>
                </a:pPr>
                <a:r>
                  <a:rPr lang="fr-FR" sz="2800" b="1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5898670" y="2286000"/>
                <a:ext cx="399468" cy="52322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>
                  <a:buNone/>
                </a:pPr>
                <a:r>
                  <a:rPr lang="fr-FR" sz="2800" b="1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</a:p>
            </p:txBody>
          </p:sp>
        </p:grpSp>
        <p:cxnSp>
          <p:nvCxnSpPr>
            <p:cNvPr id="23" name="Connecteur droit 22"/>
            <p:cNvCxnSpPr/>
            <p:nvPr/>
          </p:nvCxnSpPr>
          <p:spPr bwMode="auto">
            <a:xfrm rot="5400000">
              <a:off x="4058706" y="2286000"/>
              <a:ext cx="121920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4" name="Connecteur droit 23"/>
          <p:cNvCxnSpPr/>
          <p:nvPr/>
        </p:nvCxnSpPr>
        <p:spPr bwMode="auto">
          <a:xfrm>
            <a:off x="3046464" y="1676400"/>
            <a:ext cx="0" cy="81649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Espace réservé de la date 1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  <p:sp>
        <p:nvSpPr>
          <p:cNvPr id="26" name="Espace réservé du pied de page 6"/>
          <p:cNvSpPr>
            <a:spLocks noGrp="1"/>
          </p:cNvSpPr>
          <p:nvPr>
            <p:ph type="ftr" sz="quarter" idx="15"/>
          </p:nvPr>
        </p:nvSpPr>
        <p:spPr>
          <a:xfrm>
            <a:off x="4644008" y="6562800"/>
            <a:ext cx="3280792" cy="365125"/>
          </a:xfrm>
        </p:spPr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28" name="Espace réservé du numéro de diapositive 10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29" name="Espace réservé du contenu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77054"/>
          </a:xfrm>
        </p:spPr>
        <p:txBody>
          <a:bodyPr/>
          <a:lstStyle/>
          <a:p>
            <a:pPr marL="0" indent="0">
              <a:buNone/>
            </a:pPr>
            <a:r>
              <a:rPr lang="fr-CA" dirty="0" smtClean="0"/>
              <a:t>Voici un programme qui ne bugge qu'un fois par semaine</a:t>
            </a:r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3419872" y="3196897"/>
            <a:ext cx="2805576" cy="481222"/>
          </a:xfrm>
          <a:prstGeom prst="rect">
            <a:avLst/>
          </a:prstGeom>
          <a:ln w="28575" cmpd="sng">
            <a:solidFill>
              <a:srgbClr val="FF0066"/>
            </a:solidFill>
            <a:prstDash val="solid"/>
          </a:ln>
        </p:spPr>
        <p:txBody>
          <a:bodyPr wrap="none" tIns="46800" rtlCol="0" anchor="ctr" anchorCtr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Mode maintenance</a:t>
            </a:r>
          </a:p>
        </p:txBody>
      </p:sp>
      <p:cxnSp>
        <p:nvCxnSpPr>
          <p:cNvPr id="7" name="Connecteur droit avec flèche 6"/>
          <p:cNvCxnSpPr>
            <a:endCxn id="16" idx="2"/>
          </p:cNvCxnSpPr>
          <p:nvPr/>
        </p:nvCxnSpPr>
        <p:spPr bwMode="auto">
          <a:xfrm flipH="1" flipV="1">
            <a:off x="4876030" y="2504420"/>
            <a:ext cx="1062" cy="708556"/>
          </a:xfrm>
          <a:prstGeom prst="straightConnector1">
            <a:avLst/>
          </a:prstGeom>
          <a:noFill/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ZoneTexte 29"/>
          <p:cNvSpPr txBox="1"/>
          <p:nvPr/>
        </p:nvSpPr>
        <p:spPr>
          <a:xfrm>
            <a:off x="2123728" y="2564904"/>
            <a:ext cx="1813317" cy="47705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nom du jour</a:t>
            </a:r>
          </a:p>
        </p:txBody>
      </p:sp>
    </p:spTree>
    <p:extLst>
      <p:ext uri="{BB962C8B-B14F-4D97-AF65-F5344CB8AC3E}">
        <p14:creationId xmlns:p14="http://schemas.microsoft.com/office/powerpoint/2010/main" val="178529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ZoneTexte 15"/>
          <p:cNvSpPr txBox="1"/>
          <p:nvPr/>
        </p:nvSpPr>
        <p:spPr>
          <a:xfrm>
            <a:off x="4676296" y="4685184"/>
            <a:ext cx="399468" cy="52322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r-FR" sz="28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y</a:t>
            </a:r>
          </a:p>
        </p:txBody>
      </p:sp>
      <p:sp>
        <p:nvSpPr>
          <p:cNvPr id="98" name="ZoneTexte 15"/>
          <p:cNvSpPr txBox="1"/>
          <p:nvPr/>
        </p:nvSpPr>
        <p:spPr>
          <a:xfrm>
            <a:off x="4676296" y="1789584"/>
            <a:ext cx="399468" cy="52322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r-FR" sz="28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77054"/>
          </a:xfrm>
        </p:spPr>
        <p:txBody>
          <a:bodyPr/>
          <a:lstStyle/>
          <a:p>
            <a:pPr marL="0" indent="0">
              <a:buNone/>
            </a:pPr>
            <a:r>
              <a:rPr lang="fr-CA" dirty="0" smtClean="0"/>
              <a:t>Voici un programme qui ne bugge qu'un fois par semaine</a:t>
            </a:r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Débordement </a:t>
            </a:r>
            <a:r>
              <a:rPr lang="fr-FR" dirty="0"/>
              <a:t>de </a:t>
            </a:r>
            <a:r>
              <a:rPr lang="fr-FR" dirty="0" smtClean="0"/>
              <a:t>Buffer</a:t>
            </a:r>
            <a:endParaRPr lang="en-US" dirty="0"/>
          </a:p>
        </p:txBody>
      </p:sp>
      <p:sp>
        <p:nvSpPr>
          <p:cNvPr id="81" name="ZoneTexte 80"/>
          <p:cNvSpPr txBox="1"/>
          <p:nvPr/>
        </p:nvSpPr>
        <p:spPr>
          <a:xfrm>
            <a:off x="1416632" y="1789584"/>
            <a:ext cx="399468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r-FR" sz="28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1824090" y="1789584"/>
            <a:ext cx="399468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r-FR" sz="28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o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2231548" y="1789584"/>
            <a:ext cx="399468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r-FR" sz="28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</a:t>
            </a:r>
          </a:p>
        </p:txBody>
      </p:sp>
      <p:sp>
        <p:nvSpPr>
          <p:cNvPr id="84" name="ZoneTexte 83"/>
          <p:cNvSpPr txBox="1"/>
          <p:nvPr/>
        </p:nvSpPr>
        <p:spPr>
          <a:xfrm>
            <a:off x="2639006" y="1789584"/>
            <a:ext cx="399468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r-FR" sz="28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d</a:t>
            </a:r>
          </a:p>
        </p:txBody>
      </p:sp>
      <p:sp>
        <p:nvSpPr>
          <p:cNvPr id="85" name="ZoneTexte 84"/>
          <p:cNvSpPr txBox="1"/>
          <p:nvPr/>
        </p:nvSpPr>
        <p:spPr>
          <a:xfrm>
            <a:off x="3046464" y="1789584"/>
            <a:ext cx="399468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r-FR" sz="28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3453922" y="1789584"/>
            <a:ext cx="399468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r-FR" sz="28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y</a:t>
            </a:r>
          </a:p>
        </p:txBody>
      </p:sp>
      <p:sp>
        <p:nvSpPr>
          <p:cNvPr id="87" name="ZoneTexte 86"/>
          <p:cNvSpPr txBox="1"/>
          <p:nvPr/>
        </p:nvSpPr>
        <p:spPr>
          <a:xfrm>
            <a:off x="3861380" y="1789584"/>
            <a:ext cx="399468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r-FR" sz="28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88" name="ZoneTexte 87"/>
          <p:cNvSpPr txBox="1"/>
          <p:nvPr/>
        </p:nvSpPr>
        <p:spPr>
          <a:xfrm>
            <a:off x="4268838" y="1789584"/>
            <a:ext cx="399468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r-FR" sz="28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cxnSp>
        <p:nvCxnSpPr>
          <p:cNvPr id="89" name="Connecteur droit 88"/>
          <p:cNvCxnSpPr/>
          <p:nvPr/>
        </p:nvCxnSpPr>
        <p:spPr bwMode="auto">
          <a:xfrm rot="5400000">
            <a:off x="807032" y="2094384"/>
            <a:ext cx="12192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94" name="ZoneTexte 93"/>
          <p:cNvSpPr txBox="1"/>
          <p:nvPr/>
        </p:nvSpPr>
        <p:spPr>
          <a:xfrm>
            <a:off x="5083754" y="1789584"/>
            <a:ext cx="399468" cy="52322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r-FR" sz="28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95" name="ZoneTexte 94"/>
          <p:cNvSpPr txBox="1"/>
          <p:nvPr/>
        </p:nvSpPr>
        <p:spPr>
          <a:xfrm>
            <a:off x="5491212" y="1789584"/>
            <a:ext cx="399468" cy="52322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r-FR" sz="28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96" name="ZoneTexte 95"/>
          <p:cNvSpPr txBox="1"/>
          <p:nvPr/>
        </p:nvSpPr>
        <p:spPr>
          <a:xfrm>
            <a:off x="5898670" y="1789584"/>
            <a:ext cx="399468" cy="52322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r-FR" sz="28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cxnSp>
        <p:nvCxnSpPr>
          <p:cNvPr id="92" name="Connecteur droit 91"/>
          <p:cNvCxnSpPr/>
          <p:nvPr/>
        </p:nvCxnSpPr>
        <p:spPr bwMode="auto">
          <a:xfrm rot="5400000">
            <a:off x="4058706" y="2094384"/>
            <a:ext cx="12192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Connecteur droit 96"/>
          <p:cNvCxnSpPr/>
          <p:nvPr/>
        </p:nvCxnSpPr>
        <p:spPr bwMode="auto">
          <a:xfrm rot="5400000">
            <a:off x="2436864" y="2094384"/>
            <a:ext cx="12192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ZoneTexte 15"/>
          <p:cNvSpPr txBox="1"/>
          <p:nvPr/>
        </p:nvSpPr>
        <p:spPr>
          <a:xfrm>
            <a:off x="4676296" y="3237384"/>
            <a:ext cx="399468" cy="52322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r-FR" sz="28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100" name="ZoneTexte 99"/>
          <p:cNvSpPr txBox="1"/>
          <p:nvPr/>
        </p:nvSpPr>
        <p:spPr>
          <a:xfrm>
            <a:off x="1416632" y="3237384"/>
            <a:ext cx="399468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r-FR" sz="28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</a:t>
            </a:r>
          </a:p>
        </p:txBody>
      </p:sp>
      <p:sp>
        <p:nvSpPr>
          <p:cNvPr id="101" name="ZoneTexte 100"/>
          <p:cNvSpPr txBox="1"/>
          <p:nvPr/>
        </p:nvSpPr>
        <p:spPr>
          <a:xfrm>
            <a:off x="1824090" y="3237384"/>
            <a:ext cx="399468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r-FR" sz="28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u</a:t>
            </a:r>
          </a:p>
        </p:txBody>
      </p:sp>
      <p:sp>
        <p:nvSpPr>
          <p:cNvPr id="102" name="ZoneTexte 101"/>
          <p:cNvSpPr txBox="1"/>
          <p:nvPr/>
        </p:nvSpPr>
        <p:spPr>
          <a:xfrm>
            <a:off x="2231548" y="3237384"/>
            <a:ext cx="399468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r-FR" sz="28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e</a:t>
            </a:r>
          </a:p>
        </p:txBody>
      </p:sp>
      <p:sp>
        <p:nvSpPr>
          <p:cNvPr id="103" name="ZoneTexte 102"/>
          <p:cNvSpPr txBox="1"/>
          <p:nvPr/>
        </p:nvSpPr>
        <p:spPr>
          <a:xfrm>
            <a:off x="2639006" y="3237384"/>
            <a:ext cx="399468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r-FR" sz="28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s</a:t>
            </a:r>
          </a:p>
        </p:txBody>
      </p:sp>
      <p:sp>
        <p:nvSpPr>
          <p:cNvPr id="104" name="ZoneTexte 103"/>
          <p:cNvSpPr txBox="1"/>
          <p:nvPr/>
        </p:nvSpPr>
        <p:spPr>
          <a:xfrm>
            <a:off x="3046464" y="3237384"/>
            <a:ext cx="399468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r-FR" sz="28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d</a:t>
            </a:r>
          </a:p>
        </p:txBody>
      </p:sp>
      <p:sp>
        <p:nvSpPr>
          <p:cNvPr id="105" name="ZoneTexte 104"/>
          <p:cNvSpPr txBox="1"/>
          <p:nvPr/>
        </p:nvSpPr>
        <p:spPr>
          <a:xfrm>
            <a:off x="3453922" y="3237384"/>
            <a:ext cx="399468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r-FR" sz="28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sp>
        <p:nvSpPr>
          <p:cNvPr id="106" name="ZoneTexte 105"/>
          <p:cNvSpPr txBox="1"/>
          <p:nvPr/>
        </p:nvSpPr>
        <p:spPr>
          <a:xfrm>
            <a:off x="3861380" y="3237384"/>
            <a:ext cx="399468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r-FR" sz="28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y</a:t>
            </a:r>
          </a:p>
        </p:txBody>
      </p:sp>
      <p:sp>
        <p:nvSpPr>
          <p:cNvPr id="107" name="ZoneTexte 106"/>
          <p:cNvSpPr txBox="1"/>
          <p:nvPr/>
        </p:nvSpPr>
        <p:spPr>
          <a:xfrm>
            <a:off x="4268838" y="3237384"/>
            <a:ext cx="399468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r-FR" sz="28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cxnSp>
        <p:nvCxnSpPr>
          <p:cNvPr id="108" name="Connecteur droit 107"/>
          <p:cNvCxnSpPr/>
          <p:nvPr/>
        </p:nvCxnSpPr>
        <p:spPr bwMode="auto">
          <a:xfrm rot="5400000">
            <a:off x="807032" y="3542184"/>
            <a:ext cx="12192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10" name="ZoneTexte 109"/>
          <p:cNvSpPr txBox="1"/>
          <p:nvPr/>
        </p:nvSpPr>
        <p:spPr>
          <a:xfrm>
            <a:off x="5083754" y="3237384"/>
            <a:ext cx="399468" cy="52322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r-FR" sz="28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111" name="ZoneTexte 110"/>
          <p:cNvSpPr txBox="1"/>
          <p:nvPr/>
        </p:nvSpPr>
        <p:spPr>
          <a:xfrm>
            <a:off x="5491212" y="3237384"/>
            <a:ext cx="399468" cy="52322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r-FR" sz="28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112" name="ZoneTexte 111"/>
          <p:cNvSpPr txBox="1"/>
          <p:nvPr/>
        </p:nvSpPr>
        <p:spPr>
          <a:xfrm>
            <a:off x="5898670" y="3237384"/>
            <a:ext cx="399468" cy="52322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r-FR" sz="28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cxnSp>
        <p:nvCxnSpPr>
          <p:cNvPr id="113" name="Connecteur droit 112"/>
          <p:cNvCxnSpPr/>
          <p:nvPr/>
        </p:nvCxnSpPr>
        <p:spPr bwMode="auto">
          <a:xfrm rot="5400000">
            <a:off x="4058706" y="3542184"/>
            <a:ext cx="12192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Connecteur droit 113"/>
          <p:cNvCxnSpPr/>
          <p:nvPr/>
        </p:nvCxnSpPr>
        <p:spPr bwMode="auto">
          <a:xfrm rot="5400000">
            <a:off x="2436864" y="3542184"/>
            <a:ext cx="12192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16" name="ZoneTexte 115"/>
          <p:cNvSpPr txBox="1"/>
          <p:nvPr/>
        </p:nvSpPr>
        <p:spPr>
          <a:xfrm>
            <a:off x="1416632" y="4685184"/>
            <a:ext cx="399468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r-FR" sz="28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W</a:t>
            </a:r>
          </a:p>
        </p:txBody>
      </p:sp>
      <p:sp>
        <p:nvSpPr>
          <p:cNvPr id="117" name="ZoneTexte 116"/>
          <p:cNvSpPr txBox="1"/>
          <p:nvPr/>
        </p:nvSpPr>
        <p:spPr>
          <a:xfrm>
            <a:off x="1824090" y="4685184"/>
            <a:ext cx="399468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r-FR" sz="28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e</a:t>
            </a:r>
          </a:p>
        </p:txBody>
      </p:sp>
      <p:sp>
        <p:nvSpPr>
          <p:cNvPr id="118" name="ZoneTexte 117"/>
          <p:cNvSpPr txBox="1"/>
          <p:nvPr/>
        </p:nvSpPr>
        <p:spPr>
          <a:xfrm>
            <a:off x="2231548" y="4685184"/>
            <a:ext cx="399468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r-FR" sz="28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d</a:t>
            </a:r>
          </a:p>
        </p:txBody>
      </p:sp>
      <p:sp>
        <p:nvSpPr>
          <p:cNvPr id="119" name="ZoneTexte 118"/>
          <p:cNvSpPr txBox="1"/>
          <p:nvPr/>
        </p:nvSpPr>
        <p:spPr>
          <a:xfrm>
            <a:off x="2639006" y="4685184"/>
            <a:ext cx="399468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r-FR" sz="28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</a:t>
            </a:r>
          </a:p>
        </p:txBody>
      </p:sp>
      <p:sp>
        <p:nvSpPr>
          <p:cNvPr id="120" name="ZoneTexte 119"/>
          <p:cNvSpPr txBox="1"/>
          <p:nvPr/>
        </p:nvSpPr>
        <p:spPr>
          <a:xfrm>
            <a:off x="3046464" y="4685184"/>
            <a:ext cx="399468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r-FR" sz="28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e</a:t>
            </a:r>
          </a:p>
        </p:txBody>
      </p:sp>
      <p:sp>
        <p:nvSpPr>
          <p:cNvPr id="121" name="ZoneTexte 120"/>
          <p:cNvSpPr txBox="1"/>
          <p:nvPr/>
        </p:nvSpPr>
        <p:spPr>
          <a:xfrm>
            <a:off x="3453922" y="4685184"/>
            <a:ext cx="399468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r-FR" sz="28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s</a:t>
            </a:r>
          </a:p>
        </p:txBody>
      </p:sp>
      <p:sp>
        <p:nvSpPr>
          <p:cNvPr id="122" name="ZoneTexte 121"/>
          <p:cNvSpPr txBox="1"/>
          <p:nvPr/>
        </p:nvSpPr>
        <p:spPr>
          <a:xfrm>
            <a:off x="3861380" y="4685184"/>
            <a:ext cx="399468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r-FR" sz="28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d</a:t>
            </a:r>
          </a:p>
        </p:txBody>
      </p:sp>
      <p:sp>
        <p:nvSpPr>
          <p:cNvPr id="123" name="ZoneTexte 122"/>
          <p:cNvSpPr txBox="1"/>
          <p:nvPr/>
        </p:nvSpPr>
        <p:spPr>
          <a:xfrm>
            <a:off x="4268838" y="4685184"/>
            <a:ext cx="399468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r-FR" sz="28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cxnSp>
        <p:nvCxnSpPr>
          <p:cNvPr id="124" name="Connecteur droit 123"/>
          <p:cNvCxnSpPr/>
          <p:nvPr/>
        </p:nvCxnSpPr>
        <p:spPr bwMode="auto">
          <a:xfrm rot="5400000">
            <a:off x="807032" y="4989984"/>
            <a:ext cx="12192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6" name="ZoneTexte 125"/>
          <p:cNvSpPr txBox="1"/>
          <p:nvPr/>
        </p:nvSpPr>
        <p:spPr>
          <a:xfrm>
            <a:off x="5083754" y="4685184"/>
            <a:ext cx="399468" cy="52322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r-FR" sz="28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127" name="ZoneTexte 126"/>
          <p:cNvSpPr txBox="1"/>
          <p:nvPr/>
        </p:nvSpPr>
        <p:spPr>
          <a:xfrm>
            <a:off x="5491212" y="4685184"/>
            <a:ext cx="399468" cy="52322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r-FR" sz="28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128" name="ZoneTexte 127"/>
          <p:cNvSpPr txBox="1"/>
          <p:nvPr/>
        </p:nvSpPr>
        <p:spPr>
          <a:xfrm>
            <a:off x="5898670" y="4685184"/>
            <a:ext cx="399468" cy="52322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r-FR" sz="28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cxnSp>
        <p:nvCxnSpPr>
          <p:cNvPr id="129" name="Connecteur droit 128"/>
          <p:cNvCxnSpPr/>
          <p:nvPr/>
        </p:nvCxnSpPr>
        <p:spPr bwMode="auto">
          <a:xfrm rot="5400000">
            <a:off x="4058706" y="4989984"/>
            <a:ext cx="12192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Connecteur droit 129"/>
          <p:cNvCxnSpPr/>
          <p:nvPr/>
        </p:nvCxnSpPr>
        <p:spPr bwMode="auto">
          <a:xfrm rot="5400000">
            <a:off x="2436864" y="4989984"/>
            <a:ext cx="12192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5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461520"/>
            <a:ext cx="11176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013248"/>
            <a:ext cx="146149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Espace réservé de la date 1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fr-FR" smtClean="0"/>
              <a:t>14/06/2017</a:t>
            </a:r>
            <a:endParaRPr lang="fr-FR" dirty="0"/>
          </a:p>
        </p:txBody>
      </p:sp>
      <p:sp>
        <p:nvSpPr>
          <p:cNvPr id="54" name="Espace réservé du pied de page 6"/>
          <p:cNvSpPr>
            <a:spLocks noGrp="1"/>
          </p:cNvSpPr>
          <p:nvPr>
            <p:ph type="ftr" sz="quarter" idx="15"/>
          </p:nvPr>
        </p:nvSpPr>
        <p:spPr>
          <a:xfrm>
            <a:off x="4644008" y="6562800"/>
            <a:ext cx="3280792" cy="365125"/>
          </a:xfrm>
        </p:spPr>
        <p:txBody>
          <a:bodyPr/>
          <a:lstStyle/>
          <a:p>
            <a:r>
              <a:rPr lang="fr-FR" smtClean="0"/>
              <a:t>G. Berry, Montpellier</a:t>
            </a:r>
            <a:endParaRPr lang="fr-FR" dirty="0"/>
          </a:p>
        </p:txBody>
      </p:sp>
      <p:sp>
        <p:nvSpPr>
          <p:cNvPr id="55" name="Espace réservé du numéro de diapositive 10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81352" y="5949280"/>
            <a:ext cx="7781297" cy="480131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 anchor="ctr" anchorCtr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smtClean="0">
                <a:ln>
                  <a:noFill/>
                </a:ln>
                <a:effectLst/>
                <a:uLnTx/>
                <a:uFillTx/>
              </a:rPr>
              <a:t>Aussi : le 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superbe bug de </a:t>
            </a:r>
            <a:r>
              <a:rPr kumimoji="0" lang="fr-FR" sz="2400" b="0" i="0" u="none" strike="noStrike" kern="0" cap="none" spc="0" normalizeH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TimSort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(tri de Java / Android)</a:t>
            </a:r>
          </a:p>
        </p:txBody>
      </p:sp>
    </p:spTree>
    <p:extLst>
      <p:ext uri="{BB962C8B-B14F-4D97-AF65-F5344CB8AC3E}">
        <p14:creationId xmlns:p14="http://schemas.microsoft.com/office/powerpoint/2010/main" val="15033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28600" y="908720"/>
            <a:ext cx="8610600" cy="993605"/>
          </a:xfrm>
        </p:spPr>
        <p:txBody>
          <a:bodyPr/>
          <a:lstStyle/>
          <a:p>
            <a:r>
              <a:rPr lang="fr-FR" sz="2800" smtClean="0"/>
              <a:t>Beaucoup de débordements de buffers dans les navigateurs (Microsoft Internet Explorer surtout)</a:t>
            </a:r>
            <a:endParaRPr lang="fr-FR" sz="280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Débordements de Buffers</a:t>
            </a:r>
            <a:endParaRPr lang="fr-FR" dirty="0"/>
          </a:p>
        </p:txBody>
      </p:sp>
      <p:sp>
        <p:nvSpPr>
          <p:cNvPr id="57" name="Espace réservé du contenu 1"/>
          <p:cNvSpPr txBox="1">
            <a:spLocks/>
          </p:cNvSpPr>
          <p:nvPr/>
        </p:nvSpPr>
        <p:spPr>
          <a:xfrm>
            <a:off x="323528" y="3298372"/>
            <a:ext cx="8496944" cy="996009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square" tIns="46800" bIns="64800" anchor="ctr" anchorCtr="0">
            <a:spAutoFit/>
          </a:bodyPr>
          <a:lstStyle/>
          <a:p>
            <a:pPr marL="201168" marR="0" lvl="0" indent="-201168" algn="ctr" defTabSz="914400" rtl="0" eaLnBrk="1" fontAlgn="base" latinLnBrk="0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28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Source majeure de maux de tête pour les</a:t>
            </a: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fabricants,</a:t>
            </a:r>
            <a:r>
              <a:rPr lang="fr-FR" sz="2800" kern="0" dirty="0" smtClean="0"/>
              <a:t> </a:t>
            </a:r>
          </a:p>
          <a:p>
            <a:pPr marL="201168" marR="0" lvl="0" indent="-201168" algn="ctr" defTabSz="914400" rtl="0" eaLnBrk="1" fontAlgn="base" latinLnBrk="0" hangingPunct="1">
              <a:spcAft>
                <a:spcPct val="0"/>
              </a:spcAft>
              <a:buClrTx/>
              <a:buSzTx/>
              <a:tabLst/>
              <a:defRPr/>
            </a:pPr>
            <a:r>
              <a:rPr lang="fr-FR" sz="2800" kern="0" dirty="0" smtClean="0">
                <a:solidFill>
                  <a:srgbClr val="FF0000"/>
                </a:solidFill>
              </a:rPr>
              <a:t>...et merveilleux points d'entrée pour les hackers !</a:t>
            </a:r>
          </a:p>
        </p:txBody>
      </p:sp>
      <p:sp>
        <p:nvSpPr>
          <p:cNvPr id="59" name="Espace réservé du contenu 1"/>
          <p:cNvSpPr txBox="1">
            <a:spLocks/>
          </p:cNvSpPr>
          <p:nvPr/>
        </p:nvSpPr>
        <p:spPr>
          <a:xfrm>
            <a:off x="228600" y="2060848"/>
            <a:ext cx="8610600" cy="993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168" marR="0" lvl="0" indent="-201168" algn="l" defTabSz="914400" rtl="0" eaLnBrk="1" fontAlgn="base" latinLnBrk="0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800" kern="0" dirty="0" smtClean="0"/>
              <a:t>Dans les pilotes de périphériques, raison majeure de crash ou blocages des  systèmes </a:t>
            </a:r>
            <a:endParaRPr kumimoji="0" lang="fr-FR" sz="2800" b="0" i="0" u="none" strike="noStrike" kern="0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60" name="Espace réservé du contenu 1"/>
          <p:cNvSpPr txBox="1">
            <a:spLocks/>
          </p:cNvSpPr>
          <p:nvPr/>
        </p:nvSpPr>
        <p:spPr>
          <a:xfrm>
            <a:off x="1163216" y="4564906"/>
            <a:ext cx="6817568" cy="545855"/>
          </a:xfrm>
          <a:prstGeom prst="rect">
            <a:avLst/>
          </a:prstGeom>
          <a:ln w="28575" cmpd="sng">
            <a:solidFill>
              <a:schemeClr val="accent2"/>
            </a:solidFill>
          </a:ln>
        </p:spPr>
        <p:txBody>
          <a:bodyPr wrap="square" tIns="46800" bIns="46800" anchor="ctr" anchorCtr="0">
            <a:spAutoFit/>
          </a:bodyPr>
          <a:lstStyle/>
          <a:p>
            <a:pPr marL="201168" marR="0" lvl="0" indent="-201168" algn="ctr" defTabSz="914400" rtl="0" eaLnBrk="1" fontAlgn="base" latinLnBrk="0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sz="2800" kern="0" dirty="0" smtClean="0"/>
              <a:t>⇒ l</a:t>
            </a:r>
            <a:r>
              <a:rPr kumimoji="0" lang="fr-FR" sz="28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 vérification formelle à la rescousse</a:t>
            </a:r>
            <a:r>
              <a:rPr kumimoji="0" lang="fr-FR" sz="28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!</a:t>
            </a:r>
            <a:endParaRPr lang="fr-FR" sz="2800" kern="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5157192"/>
            <a:ext cx="1714500" cy="1765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Espace réservé de la date 3"/>
          <p:cNvSpPr>
            <a:spLocks noGrp="1"/>
          </p:cNvSpPr>
          <p:nvPr>
            <p:ph type="dt" sz="half" idx="13"/>
          </p:nvPr>
        </p:nvSpPr>
        <p:spPr>
          <a:xfrm>
            <a:off x="7848600" y="6572272"/>
            <a:ext cx="2133600" cy="365125"/>
          </a:xfrm>
        </p:spPr>
        <p:txBody>
          <a:bodyPr/>
          <a:lstStyle/>
          <a:p>
            <a:r>
              <a:rPr lang="fr-FR" smtClean="0"/>
              <a:t>14/06/2017</a:t>
            </a:r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644008" y="6564337"/>
            <a:ext cx="3280792" cy="365125"/>
          </a:xfrm>
        </p:spPr>
        <p:txBody>
          <a:bodyPr/>
          <a:lstStyle/>
          <a:p>
            <a:r>
              <a:rPr lang="fr-FR" smtClean="0"/>
              <a:t>G. Berry, Montpellier</a:t>
            </a:r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4"/>
          </p:nvPr>
        </p:nvSpPr>
        <p:spPr>
          <a:xfrm>
            <a:off x="6934200" y="6572272"/>
            <a:ext cx="2133600" cy="365125"/>
          </a:xfrm>
        </p:spPr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05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ERRY@XB94KIMFUVWXY5K9" val="3082"/>
  <p:tag name="DEFAULTDISPLAYSOURCE" val="\documentclass{article}\pagestyle{empty}&#10;\begin{document}&#10;&#10;\end{document}&#10;"/>
  <p:tag name="EMBEDFONTS" val="1"/>
  <p:tag name="FIRSTGERARD2EBERRY@ELPDCHTFUVW0Y5HA" val="48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1  template TPT1  env TPENV1  fore 0  back 16777215  eqnno 5"/>
  <p:tag name="FILENAME" val="TP_tmp"/>
  <p:tag name="ORIGWIDTH" val="9"/>
  <p:tag name="PICTUREFILESIZE" val="52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2 = d_3  template TPT1  env TPENV1  fore 0  back 16777215  eqnno 5"/>
  <p:tag name="FILENAME" val="TP_tmp"/>
  <p:tag name="ORIGWIDTH" val="32"/>
  <p:tag name="PICTUREFILESIZE" val="137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1  fore 0  back 16777215  eqnno 5"/>
  <p:tag name="FILENAME" val="TP_tmp"/>
  <p:tag name="ORIGWIDTH" val="10"/>
  <p:tag name="PICTUREFILESIZE" val="51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1  fore 0  back 16777215  eqnno 5"/>
  <p:tag name="FILENAME" val="TP_tmp"/>
  <p:tag name="ORIGWIDTH" val="10"/>
  <p:tag name="PICTUREFILESIZE" val="5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2  template TPT1  env TPENV1  fore 0  back 16777215  eqnno 5"/>
  <p:tag name="FILENAME" val="TP_tmp"/>
  <p:tag name="ORIGWIDTH" val="10"/>
  <p:tag name="PICTUREFILESIZE" val="6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1  template TPT1  env TPENV1  fore 0  back 16777215  eqnno 5"/>
  <p:tag name="FILENAME" val="TP_tmp"/>
  <p:tag name="ORIGWIDTH" val="9"/>
  <p:tag name="PICTUREFILESIZE" val="52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2  template TPT1  env TPENV1  fore 0  back 16777215  eqnno 5"/>
  <p:tag name="FILENAME" val="TP_tmp"/>
  <p:tag name="ORIGWIDTH" val="9"/>
  <p:tag name="PICTUREFILESIZE" val="67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3  template TPT1  env TPENV1  fore 0  back 16777215  eqnno 5"/>
  <p:tag name="FILENAME" val="TP_tmp"/>
  <p:tag name="ORIGWIDTH" val="9"/>
  <p:tag name="PICTUREFILESIZE" val="69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eft\{&#10;\begin{array}{l}&#10;x_1~:~{\bf init}~d_1\\&#10;\dot {x_1} = v_1\\&#10;x_2~:~{\bf init}~d_2\\&#10;\dot {x_2} = v_2\\&#10;v_1~:~{\bf init}~v~{\bf every}~[x_1 ~{\bf up}~ x_2 \Rightarrow last(v_2)]\\&#10;v_2~:~{\bf init}~0~{\bf every}~[x_1 ~{\bf up}~ x_2 \Rightarrow last(v_1),~ x_2 ~{\bf up}~ d_3 \Rightarrow -last(v_2)]\\&#10;\dot{v_1} = \dot{v_2} = 0&#10;\end{array}&#10;\right.  template TPT1  env TPENV1  fore 0  back 16777215  eqnno 4"/>
  <p:tag name="FILENAME" val="TP_tmp"/>
  <p:tag name="ORIGWIDTH" val="294"/>
  <p:tag name="PICTUREFILESIZE" val="2954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1  fore 0  back 16777215  eqnno 5"/>
  <p:tag name="FILENAME" val="TP_tmp"/>
  <p:tag name="ORIGWIDTH" val="10"/>
  <p:tag name="PICTUREFILESIZE" val="51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2  template TPT1  env TPENV1  fore 0  back 16777215  eqnno 5"/>
  <p:tag name="FILENAME" val="TP_tmp"/>
  <p:tag name="ORIGWIDTH" val="10"/>
  <p:tag name="PICTUREFILESIZE" val="67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2 = d_3  template TPT1  env TPENV1  fore 0  back 16777215  eqnno 5"/>
  <p:tag name="FILENAME" val="TP_tmp"/>
  <p:tag name="ORIGWIDTH" val="32"/>
  <p:tag name="PICTUREFILESIZE" val="137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1  template TPT1  env TPENV1  fore 0  back 16777215  eqnno 5"/>
  <p:tag name="FILENAME" val="TP_tmp"/>
  <p:tag name="ORIGWIDTH" val="9"/>
  <p:tag name="PICTUREFILESIZE" val="529"/>
</p:tagLst>
</file>

<file path=ppt/theme/theme1.xml><?xml version="1.0" encoding="utf-8"?>
<a:theme xmlns:a="http://schemas.openxmlformats.org/drawingml/2006/main" name="Berry-2014">
  <a:themeElements>
    <a:clrScheme name="Personnalisé 13">
      <a:dk1>
        <a:srgbClr val="000000"/>
      </a:dk1>
      <a:lt1>
        <a:srgbClr val="FFFFFF"/>
      </a:lt1>
      <a:dk2>
        <a:srgbClr val="0000FF"/>
      </a:dk2>
      <a:lt2>
        <a:srgbClr val="FFFF65"/>
      </a:lt2>
      <a:accent1>
        <a:srgbClr val="FF0000"/>
      </a:accent1>
      <a:accent2>
        <a:srgbClr val="009A00"/>
      </a:accent2>
      <a:accent3>
        <a:srgbClr val="C83296"/>
      </a:accent3>
      <a:accent4>
        <a:srgbClr val="B45600"/>
      </a:accent4>
      <a:accent5>
        <a:srgbClr val="FF99C1"/>
      </a:accent5>
      <a:accent6>
        <a:srgbClr val="BFBFBF"/>
      </a:accent6>
      <a:hlink>
        <a:srgbClr val="0000BF"/>
      </a:hlink>
      <a:folHlink>
        <a:srgbClr val="3F3F3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ln w="19050">
          <a:noFill/>
        </a:ln>
      </a:spPr>
      <a:bodyPr wrap="none" rtlCol="0">
        <a:spAutoFit/>
      </a:bodyPr>
      <a:lstStyle>
        <a:defPPr fontAlgn="base">
          <a:lnSpc>
            <a:spcPct val="105000"/>
          </a:lnSpc>
          <a:spcAft>
            <a:spcPct val="0"/>
          </a:spcAft>
          <a:defRPr kumimoji="0" sz="2400" b="0" i="0" u="none" strike="noStrike" kern="0" cap="none" spc="0" normalizeH="0" dirty="0" smtClean="0">
            <a:ln>
              <a:noFill/>
            </a:ln>
            <a:effectLst/>
            <a:uLnTx/>
            <a:uFillTx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Berry-2014</Template>
  <TotalTime>44688</TotalTime>
  <Words>4155</Words>
  <Application>Microsoft Macintosh PowerPoint</Application>
  <PresentationFormat>Présentation à l'écran (4:3)</PresentationFormat>
  <Paragraphs>792</Paragraphs>
  <Slides>61</Slides>
  <Notes>10</Notes>
  <HiddenSlides>5</HiddenSlides>
  <MMClips>1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61</vt:i4>
      </vt:variant>
    </vt:vector>
  </HeadingPairs>
  <TitlesOfParts>
    <vt:vector size="70" baseType="lpstr">
      <vt:lpstr>Arial Unicode MS</vt:lpstr>
      <vt:lpstr>Bradley Hand Bold</vt:lpstr>
      <vt:lpstr>Calibri</vt:lpstr>
      <vt:lpstr>Courier New</vt:lpstr>
      <vt:lpstr>Symbol</vt:lpstr>
      <vt:lpstr>Wingdings</vt:lpstr>
      <vt:lpstr>Arial</vt:lpstr>
      <vt:lpstr>Berry-2014</vt:lpstr>
      <vt:lpstr>Clip</vt:lpstr>
      <vt:lpstr>A la chasse aux bugs :  comment rendre l'informatique plus sûre</vt:lpstr>
      <vt:lpstr>Le premier bug informatique</vt:lpstr>
      <vt:lpstr>Présentation PowerPoint</vt:lpstr>
      <vt:lpstr>Un bien joli bug de temps</vt:lpstr>
      <vt:lpstr>Présentation PowerPoint</vt:lpstr>
      <vt:lpstr>Un bien triste de bug de temps</vt:lpstr>
      <vt:lpstr>Débordement de Buffer</vt:lpstr>
      <vt:lpstr>Débordement de Buffer</vt:lpstr>
      <vt:lpstr>Débordements de Buffers</vt:lpstr>
      <vt:lpstr>Bugs de Hardware</vt:lpstr>
      <vt:lpstr>Tout se complique avec le distribué</vt:lpstr>
      <vt:lpstr>Homme / ordinateur, un gouffre à combler</vt:lpstr>
      <vt:lpstr>Présentation PowerPoint</vt:lpstr>
      <vt:lpstr>Présentation PowerPoint</vt:lpstr>
      <vt:lpstr>Présentation PowerPoint</vt:lpstr>
      <vt:lpstr>A plusieurs, c’est pire : interblocage (deadlock)</vt:lpstr>
      <vt:lpstr>A plusieurs, c’est pire : famine (starvation)</vt:lpstr>
      <vt:lpstr>Le ski au 20 e siècle</vt:lpstr>
      <vt:lpstr>Le ski au 20 e siècle, avec protocole</vt:lpstr>
      <vt:lpstr>Le ski au 21 e siècle</vt:lpstr>
      <vt:lpstr>Outils de simulation discrète / continue</vt:lpstr>
      <vt:lpstr>Outils de simulation discrète / continue</vt:lpstr>
      <vt:lpstr>Différents niveaux de vérification</vt:lpstr>
      <vt:lpstr>Présentation PowerPoint</vt:lpstr>
      <vt:lpstr>Rapport sur un contrôle moteur de Toyota</vt:lpstr>
      <vt:lpstr>Prise de contrôle à distance de Jeep Cherokee https://www.wired.com/2015/07/hackers-remotely-kill-jeep-highway/ </vt:lpstr>
      <vt:lpstr>Présentation PowerPoint</vt:lpstr>
      <vt:lpstr>Trous de sécurité des SmartThings de Samsung   The easiest way to turn your home into a smart home</vt:lpstr>
      <vt:lpstr>Un bug spatial de référence</vt:lpstr>
      <vt:lpstr>Bugs Martiens</vt:lpstr>
      <vt:lpstr>Bugs médicaux</vt:lpstr>
      <vt:lpstr>Comment nourrir les bugs</vt:lpstr>
      <vt:lpstr>De la conception à l’implémentation</vt:lpstr>
      <vt:lpstr>De la conception à l’implémentation</vt:lpstr>
      <vt:lpstr>De la conception à l’implémentation</vt:lpstr>
      <vt:lpstr>Validation / Vérification</vt:lpstr>
      <vt:lpstr>Les problèmes des spécifications informelles</vt:lpstr>
      <vt:lpstr>Comment réduire les bugs</vt:lpstr>
      <vt:lpstr>Le test aléatoire</vt:lpstr>
      <vt:lpstr>Test aléatoire de compilateurs C</vt:lpstr>
      <vt:lpstr>Principes de Csmith</vt:lpstr>
      <vt:lpstr>Crashs et assertions internes violées</vt:lpstr>
      <vt:lpstr>Code généré faux</vt:lpstr>
      <vt:lpstr>La remarque fondamentale de Dijkstra</vt:lpstr>
      <vt:lpstr>Les devises de Leslie Lamport* (1)</vt:lpstr>
      <vt:lpstr>Anatomie d’une approche formelle moderne</vt:lpstr>
      <vt:lpstr>Alan Turing, 1949</vt:lpstr>
      <vt:lpstr>Table d’assertions</vt:lpstr>
      <vt:lpstr>Assertions pour la factorielle</vt:lpstr>
      <vt:lpstr>Contrat pour la factorielle</vt:lpstr>
      <vt:lpstr>Les grandes méthodes formelles (1)</vt:lpstr>
      <vt:lpstr>Model-checking temporel</vt:lpstr>
      <vt:lpstr>Model-checking temporel</vt:lpstr>
      <vt:lpstr>Génération automatique de tests</vt:lpstr>
      <vt:lpstr>Les grandes méthodes formelles (2)</vt:lpstr>
      <vt:lpstr>Les mathématiques sur ordinateur</vt:lpstr>
      <vt:lpstr>CompCert Architecture (Coq)</vt:lpstr>
      <vt:lpstr>CompCert Code Extraction</vt:lpstr>
      <vt:lpstr>Objectifs</vt:lpstr>
      <vt:lpstr>Exemples de choses à ne pas laisser aux humains normaux (vous, moi, etc.)</vt:lpstr>
      <vt:lpstr>Quand  utiliser la vérification formelle ?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Esterel et SCADE,  de la recherche à l’industrie</dc:title>
  <dc:creator>gerard.berry</dc:creator>
  <cp:lastModifiedBy>Utilisateur de Microsoft Office</cp:lastModifiedBy>
  <cp:revision>772</cp:revision>
  <cp:lastPrinted>2017-06-14T08:52:01Z</cp:lastPrinted>
  <dcterms:created xsi:type="dcterms:W3CDTF">2013-10-07T21:20:29Z</dcterms:created>
  <dcterms:modified xsi:type="dcterms:W3CDTF">2017-06-14T08:52:31Z</dcterms:modified>
</cp:coreProperties>
</file>